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1.xml" ContentType="application/vnd.openxmlformats-officedocument.presentationml.tags+xml"/>
  <Override PartName="/ppt/notesSlides/notesSlide12.xml" ContentType="application/vnd.openxmlformats-officedocument.presentationml.notesSlide+xml"/>
  <Override PartName="/ppt/tags/tag32.xml" ContentType="application/vnd.openxmlformats-officedocument.presentationml.tags+xml"/>
  <Override PartName="/ppt/notesSlides/notesSlide13.xml" ContentType="application/vnd.openxmlformats-officedocument.presentationml.notesSlide+xml"/>
  <Override PartName="/ppt/tags/tag33.xml" ContentType="application/vnd.openxmlformats-officedocument.presentationml.tags+xml"/>
  <Override PartName="/ppt/notesSlides/notesSlide14.xml" ContentType="application/vnd.openxmlformats-officedocument.presentationml.notesSlide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tags/tag3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6.xml" ContentType="application/vnd.openxmlformats-officedocument.presentationml.tags+xml"/>
  <Override PartName="/ppt/notesSlides/notesSlide18.xml" ContentType="application/vnd.openxmlformats-officedocument.presentationml.notesSlide+xml"/>
  <Override PartName="/ppt/tags/tag37.xml" ContentType="application/vnd.openxmlformats-officedocument.presentationml.tags+xml"/>
  <Override PartName="/ppt/notesSlides/notesSlide19.xml" ContentType="application/vnd.openxmlformats-officedocument.presentationml.notesSlide+xml"/>
  <Override PartName="/ppt/tags/tag3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9.xml" ContentType="application/vnd.openxmlformats-officedocument.presentationml.tags+xml"/>
  <Override PartName="/ppt/notesSlides/notesSlide22.xml" ContentType="application/vnd.openxmlformats-officedocument.presentationml.notesSlide+xml"/>
  <Override PartName="/ppt/tags/tag40.xml" ContentType="application/vnd.openxmlformats-officedocument.presentationml.tags+xml"/>
  <Override PartName="/ppt/notesSlides/notesSlide23.xml" ContentType="application/vnd.openxmlformats-officedocument.presentationml.notesSlide+xml"/>
  <Override PartName="/ppt/tags/tag41.xml" ContentType="application/vnd.openxmlformats-officedocument.presentationml.tags+xml"/>
  <Override PartName="/ppt/notesSlides/notesSlide24.xml" ContentType="application/vnd.openxmlformats-officedocument.presentationml.notesSlide+xml"/>
  <Override PartName="/ppt/tags/tag42.xml" ContentType="application/vnd.openxmlformats-officedocument.presentationml.tags+xml"/>
  <Override PartName="/ppt/notesSlides/notesSlide25.xml" ContentType="application/vnd.openxmlformats-officedocument.presentationml.notesSlide+xml"/>
  <Override PartName="/ppt/tags/tag43.xml" ContentType="application/vnd.openxmlformats-officedocument.presentationml.tags+xml"/>
  <Override PartName="/ppt/notesSlides/notesSlide26.xml" ContentType="application/vnd.openxmlformats-officedocument.presentationml.notesSlide+xml"/>
  <Override PartName="/ppt/tags/tag44.xml" ContentType="application/vnd.openxmlformats-officedocument.presentationml.tags+xml"/>
  <Override PartName="/ppt/notesSlides/notesSlide27.xml" ContentType="application/vnd.openxmlformats-officedocument.presentationml.notesSlide+xml"/>
  <Override PartName="/ppt/tags/tag45.xml" ContentType="application/vnd.openxmlformats-officedocument.presentationml.tags+xml"/>
  <Override PartName="/ppt/notesSlides/notesSlide28.xml" ContentType="application/vnd.openxmlformats-officedocument.presentationml.notesSlide+xml"/>
  <Override PartName="/ppt/tags/tag46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47.xml" ContentType="application/vnd.openxmlformats-officedocument.presentationml.tags+xml"/>
  <Override PartName="/ppt/notesSlides/notesSlide31.xml" ContentType="application/vnd.openxmlformats-officedocument.presentationml.notesSlide+xml"/>
  <Override PartName="/ppt/tags/tag48.xml" ContentType="application/vnd.openxmlformats-officedocument.presentationml.tags+xml"/>
  <Override PartName="/ppt/notesSlides/notesSlide32.xml" ContentType="application/vnd.openxmlformats-officedocument.presentationml.notesSlide+xml"/>
  <Override PartName="/ppt/tags/tag49.xml" ContentType="application/vnd.openxmlformats-officedocument.presentationml.tags+xml"/>
  <Override PartName="/ppt/notesSlides/notesSlide33.xml" ContentType="application/vnd.openxmlformats-officedocument.presentationml.notesSlide+xml"/>
  <Override PartName="/ppt/tags/tag50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51.xml" ContentType="application/vnd.openxmlformats-officedocument.presentationml.tags+xml"/>
  <Override PartName="/ppt/notesSlides/notesSlide36.xml" ContentType="application/vnd.openxmlformats-officedocument.presentationml.notesSlide+xml"/>
  <Override PartName="/ppt/tags/tag52.xml" ContentType="application/vnd.openxmlformats-officedocument.presentationml.tags+xml"/>
  <Override PartName="/ppt/notesSlides/notesSlide37.xml" ContentType="application/vnd.openxmlformats-officedocument.presentationml.notesSlide+xml"/>
  <Override PartName="/ppt/tags/tag53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54.xml" ContentType="application/vnd.openxmlformats-officedocument.presentationml.tags+xml"/>
  <Override PartName="/ppt/notesSlides/notesSlide40.xml" ContentType="application/vnd.openxmlformats-officedocument.presentationml.notesSlide+xml"/>
  <Override PartName="/ppt/tags/tag55.xml" ContentType="application/vnd.openxmlformats-officedocument.presentationml.tags+xml"/>
  <Override PartName="/ppt/notesSlides/notesSlide41.xml" ContentType="application/vnd.openxmlformats-officedocument.presentationml.notesSlide+xml"/>
  <Override PartName="/ppt/tags/tag56.xml" ContentType="application/vnd.openxmlformats-officedocument.presentationml.tags+xml"/>
  <Override PartName="/ppt/notesSlides/notesSlide42.xml" ContentType="application/vnd.openxmlformats-officedocument.presentationml.notesSlide+xml"/>
  <Override PartName="/ppt/tags/tag57.xml" ContentType="application/vnd.openxmlformats-officedocument.presentationml.tags+xml"/>
  <Override PartName="/ppt/notesSlides/notesSlide43.xml" ContentType="application/vnd.openxmlformats-officedocument.presentationml.notesSlide+xml"/>
  <Override PartName="/ppt/tags/tag58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7" r:id="rId2"/>
    <p:sldId id="259" r:id="rId3"/>
    <p:sldId id="260" r:id="rId4"/>
    <p:sldId id="258" r:id="rId5"/>
    <p:sldId id="261" r:id="rId6"/>
    <p:sldId id="262" r:id="rId7"/>
    <p:sldId id="263" r:id="rId8"/>
    <p:sldId id="319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12" r:id="rId46"/>
    <p:sldId id="313" r:id="rId47"/>
    <p:sldId id="314" r:id="rId48"/>
    <p:sldId id="315" r:id="rId49"/>
    <p:sldId id="316" r:id="rId50"/>
    <p:sldId id="318" r:id="rId51"/>
    <p:sldId id="325" r:id="rId52"/>
    <p:sldId id="326" r:id="rId53"/>
    <p:sldId id="317" r:id="rId54"/>
    <p:sldId id="300" r:id="rId55"/>
    <p:sldId id="301" r:id="rId56"/>
    <p:sldId id="302" r:id="rId57"/>
    <p:sldId id="303" r:id="rId58"/>
    <p:sldId id="304" r:id="rId59"/>
    <p:sldId id="305" r:id="rId60"/>
    <p:sldId id="322" r:id="rId61"/>
    <p:sldId id="323" r:id="rId62"/>
    <p:sldId id="324" r:id="rId63"/>
    <p:sldId id="320" r:id="rId64"/>
    <p:sldId id="306" r:id="rId65"/>
    <p:sldId id="307" r:id="rId66"/>
    <p:sldId id="308" r:id="rId67"/>
    <p:sldId id="309" r:id="rId68"/>
    <p:sldId id="310" r:id="rId69"/>
    <p:sldId id="311" r:id="rId7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CCAFB-FB07-4419-9CAE-3499A7BD4A33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F5D83-978C-43E3-831D-6214A7E924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99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0350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542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16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8399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120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07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163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643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193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24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66048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0208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35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42955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081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034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054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8258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297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41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03415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899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619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0109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45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121646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96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093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79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556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0033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7812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5741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4079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54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637288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163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6932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9158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12466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59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085828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7150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0475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6722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8213" y="982663"/>
            <a:ext cx="1371600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63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990821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5805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F5D83-978C-43E3-831D-6214A7E9241D}" type="slidenum">
              <a:rPr lang="ru-RU" smtClean="0"/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9454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4350" y="450850"/>
            <a:ext cx="7843838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66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8475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4350" y="450850"/>
            <a:ext cx="7843838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67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0191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4350" y="450850"/>
            <a:ext cx="7843838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68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740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4350" y="450850"/>
            <a:ext cx="7843838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69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066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4615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210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22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04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91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202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16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33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095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3740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43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9BC95-789C-4D35-B30B-9050A622C50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0BBBD-2932-4981-9C8F-E08E5221F8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28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1.png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.png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5" Type="http://schemas.openxmlformats.org/officeDocument/2006/relationships/image" Target="../media/image1.png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5" Type="http://schemas.openxmlformats.org/officeDocument/2006/relationships/image" Target="../media/image1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5" Type="http://schemas.openxmlformats.org/officeDocument/2006/relationships/image" Target="../media/image1.png"/><Relationship Id="rId4" Type="http://schemas.openxmlformats.org/officeDocument/2006/relationships/image" Target="../media/image3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5" Type="http://schemas.openxmlformats.org/officeDocument/2006/relationships/image" Target="../media/image1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5" Type="http://schemas.openxmlformats.org/officeDocument/2006/relationships/image" Target="../media/image1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6" Type="http://schemas.openxmlformats.org/officeDocument/2006/relationships/image" Target="../media/image1.png"/><Relationship Id="rId5" Type="http://schemas.openxmlformats.org/officeDocument/2006/relationships/image" Target="../media/image48.png"/><Relationship Id="rId4" Type="http://schemas.openxmlformats.org/officeDocument/2006/relationships/image" Target="../media/image4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6" Type="http://schemas.openxmlformats.org/officeDocument/2006/relationships/image" Target="../media/image1.png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5" Type="http://schemas.openxmlformats.org/officeDocument/2006/relationships/image" Target="../media/image1.png"/><Relationship Id="rId4" Type="http://schemas.openxmlformats.org/officeDocument/2006/relationships/image" Target="../media/image3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5" Type="http://schemas.openxmlformats.org/officeDocument/2006/relationships/image" Target="../media/image1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image" Target="../media/image1.png"/><Relationship Id="rId5" Type="http://schemas.openxmlformats.org/officeDocument/2006/relationships/image" Target="../media/image53.emf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5" Type="http://schemas.openxmlformats.org/officeDocument/2006/relationships/image" Target="../media/image1.png"/><Relationship Id="rId4" Type="http://schemas.openxmlformats.org/officeDocument/2006/relationships/image" Target="../media/image3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5" Type="http://schemas.openxmlformats.org/officeDocument/2006/relationships/image" Target="../media/image1.png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6" Type="http://schemas.openxmlformats.org/officeDocument/2006/relationships/image" Target="../media/image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5" Type="http://schemas.openxmlformats.org/officeDocument/2006/relationships/image" Target="../media/image1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Relationship Id="rId5" Type="http://schemas.openxmlformats.org/officeDocument/2006/relationships/image" Target="../media/image1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Relationship Id="rId6" Type="http://schemas.openxmlformats.org/officeDocument/2006/relationships/image" Target="../media/image1.png"/><Relationship Id="rId5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5" Type="http://schemas.openxmlformats.org/officeDocument/2006/relationships/image" Target="../media/image1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5" Type="http://schemas.openxmlformats.org/officeDocument/2006/relationships/image" Target="../media/image1.png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Relationship Id="rId5" Type="http://schemas.openxmlformats.org/officeDocument/2006/relationships/image" Target="../media/image1.png"/><Relationship Id="rId4" Type="http://schemas.openxmlformats.org/officeDocument/2006/relationships/image" Target="../media/image30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Relationship Id="rId5" Type="http://schemas.openxmlformats.org/officeDocument/2006/relationships/image" Target="../media/image1.png"/><Relationship Id="rId4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Relationship Id="rId5" Type="http://schemas.openxmlformats.org/officeDocument/2006/relationships/image" Target="../media/image1.png"/><Relationship Id="rId4" Type="http://schemas.openxmlformats.org/officeDocument/2006/relationships/image" Target="../media/image6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Relationship Id="rId5" Type="http://schemas.openxmlformats.org/officeDocument/2006/relationships/image" Target="../media/image1.png"/><Relationship Id="rId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Relationship Id="rId5" Type="http://schemas.openxmlformats.org/officeDocument/2006/relationships/image" Target="../media/image1.png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1.xml"/><Relationship Id="rId5" Type="http://schemas.openxmlformats.org/officeDocument/2006/relationships/image" Target="../media/image1.png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2.xml"/><Relationship Id="rId6" Type="http://schemas.openxmlformats.org/officeDocument/2006/relationships/image" Target="../media/image1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3.xml"/><Relationship Id="rId6" Type="http://schemas.openxmlformats.org/officeDocument/2006/relationships/image" Target="../media/image70.png"/><Relationship Id="rId5" Type="http://schemas.openxmlformats.org/officeDocument/2006/relationships/image" Target="cid:image001.png@01D80DFB.365C4A40" TargetMode="External"/><Relationship Id="rId4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4.xml"/><Relationship Id="rId5" Type="http://schemas.openxmlformats.org/officeDocument/2006/relationships/image" Target="../media/image1.png"/><Relationship Id="rId4" Type="http://schemas.openxmlformats.org/officeDocument/2006/relationships/image" Target="../media/image7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5.xml"/><Relationship Id="rId5" Type="http://schemas.openxmlformats.org/officeDocument/2006/relationships/image" Target="../media/image1.png"/><Relationship Id="rId4" Type="http://schemas.openxmlformats.org/officeDocument/2006/relationships/image" Target="../media/image72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5" Type="http://schemas.openxmlformats.org/officeDocument/2006/relationships/image" Target="../media/image1.png"/><Relationship Id="rId4" Type="http://schemas.openxmlformats.org/officeDocument/2006/relationships/image" Target="../media/image7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Relationship Id="rId5" Type="http://schemas.openxmlformats.org/officeDocument/2006/relationships/image" Target="../media/image1.png"/><Relationship Id="rId4" Type="http://schemas.openxmlformats.org/officeDocument/2006/relationships/image" Target="../media/image7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peo.roskazna.ru/course/index.php?cateforyid=13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882233" y="2071992"/>
            <a:ext cx="9999005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в ПУР КС ГИИС «Электронный бюджет» при проведении расходных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8013" y="5876705"/>
            <a:ext cx="4607445" cy="3382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121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6"/>
    </mc:Choice>
    <mc:Fallback xmlns="">
      <p:transition spd="slow" advTm="249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/>
          <p:nvPr/>
        </p:nvPicPr>
        <p:blipFill rotWithShape="1">
          <a:blip r:embed="rId4"/>
          <a:srcRect b="3753"/>
          <a:stretch/>
        </p:blipFill>
        <p:spPr bwMode="auto">
          <a:xfrm>
            <a:off x="691301" y="859912"/>
            <a:ext cx="10414664" cy="57450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5" name="Прямоугольник 124"/>
          <p:cNvSpPr/>
          <p:nvPr/>
        </p:nvSpPr>
        <p:spPr>
          <a:xfrm>
            <a:off x="5228493" y="100902"/>
            <a:ext cx="6665168" cy="386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784" tIns="54391" rIns="108784" bIns="54391">
            <a:spAutoFit/>
          </a:bodyPr>
          <a:lstStyle/>
          <a:p>
            <a:pPr algn="r" eaLnBrk="0" hangingPunct="0"/>
            <a:r>
              <a:rPr lang="ru-RU" altLang="ru-RU" b="1" dirty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Начало работы</a:t>
            </a:r>
          </a:p>
        </p:txBody>
      </p:sp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00683" y="2357630"/>
            <a:ext cx="3585538" cy="19347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Во вкладке «Меню» необходимо </a:t>
            </a:r>
            <a:r>
              <a:rPr lang="ru-RU" sz="1600" dirty="0">
                <a:solidFill>
                  <a:schemeClr val="tx1"/>
                </a:solidFill>
              </a:rPr>
              <a:t>выбрать компонент «Казначейское сопровождение</a:t>
            </a:r>
            <a:r>
              <a:rPr lang="ru-RU" sz="1600" dirty="0" smtClean="0">
                <a:solidFill>
                  <a:schemeClr val="tx1"/>
                </a:solidFill>
              </a:rPr>
              <a:t>» и раскрыть ветку «Управление расходами (Казначейское сопровождение)»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 основными документами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>
            <a:stCxn id="9" idx="1"/>
          </p:cNvCxnSpPr>
          <p:nvPr/>
        </p:nvCxnSpPr>
        <p:spPr>
          <a:xfrm flipH="1" flipV="1">
            <a:off x="1615737" y="1752041"/>
            <a:ext cx="2184946" cy="15729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1"/>
          </p:cNvCxnSpPr>
          <p:nvPr/>
        </p:nvCxnSpPr>
        <p:spPr>
          <a:xfrm flipH="1" flipV="1">
            <a:off x="2219417" y="2583402"/>
            <a:ext cx="1581266" cy="7416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632658" y="538869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8333500" y="2036048"/>
            <a:ext cx="2214578" cy="27146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Если во вкладке «Меню» отсутствует «Казначейское сопровождение», нужно обратиться в Управление и проверить подключение ролей </a:t>
            </a:r>
            <a:r>
              <a:rPr lang="ru-RU" sz="1600" b="1" dirty="0" smtClean="0">
                <a:solidFill>
                  <a:srgbClr val="FF0000"/>
                </a:solidFill>
              </a:rPr>
              <a:t>(*)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990628" y="5280506"/>
            <a:ext cx="7326845" cy="10518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(*) 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0000CC"/>
                </a:solidFill>
              </a:rPr>
              <a:t>Консультационная </a:t>
            </a:r>
            <a:r>
              <a:rPr lang="ru-RU" sz="1600" dirty="0">
                <a:solidFill>
                  <a:srgbClr val="0000CC"/>
                </a:solidFill>
              </a:rPr>
              <a:t>поддержка по подключению пользователей и доступу к ГИИС ЭБ осуществляется регистраторами Управления по единому телефону </a:t>
            </a:r>
            <a:br>
              <a:rPr lang="ru-RU" sz="1600" dirty="0">
                <a:solidFill>
                  <a:srgbClr val="0000CC"/>
                </a:solidFill>
              </a:rPr>
            </a:br>
            <a:r>
              <a:rPr lang="ru-RU" sz="1600" dirty="0">
                <a:solidFill>
                  <a:srgbClr val="0000CC"/>
                </a:solidFill>
              </a:rPr>
              <a:t>(8182) 60-84-16</a:t>
            </a:r>
            <a:endParaRPr lang="ru-RU" sz="1600" b="1" dirty="0">
              <a:solidFill>
                <a:srgbClr val="0000CC"/>
              </a:solidFill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051609" y="2573982"/>
            <a:ext cx="1167808" cy="942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98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13"/>
    </mc:Choice>
    <mc:Fallback xmlns="">
      <p:transition spd="slow" advTm="7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 rotWithShape="1">
          <a:blip r:embed="rId3"/>
          <a:srcRect t="17659" b="5505"/>
          <a:stretch/>
        </p:blipFill>
        <p:spPr bwMode="auto">
          <a:xfrm>
            <a:off x="466836" y="985461"/>
            <a:ext cx="9711324" cy="56904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22498" y="22875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расходами</a:t>
            </a:r>
          </a:p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(казначейское сопровождение).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090301" y="1384917"/>
            <a:ext cx="611687" cy="348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92086" y="3177663"/>
            <a:ext cx="1152124" cy="54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7388399" y="4148488"/>
            <a:ext cx="2814380" cy="20298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Открыть </a:t>
            </a:r>
            <a:r>
              <a:rPr lang="ru-RU" sz="1600" dirty="0" smtClean="0">
                <a:solidFill>
                  <a:schemeClr val="tx1"/>
                </a:solidFill>
              </a:rPr>
              <a:t>необходимую ветку </a:t>
            </a:r>
            <a:r>
              <a:rPr lang="ru-RU" sz="1600" dirty="0">
                <a:solidFill>
                  <a:schemeClr val="tx1"/>
                </a:solidFill>
              </a:rPr>
              <a:t>меню, добраться до списка «Все документы</a:t>
            </a:r>
            <a:r>
              <a:rPr lang="ru-RU" sz="1600" dirty="0" smtClean="0">
                <a:solidFill>
                  <a:schemeClr val="tx1"/>
                </a:solidFill>
              </a:rPr>
              <a:t>»</a:t>
            </a: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«Все документы» - список документов в любом пункте меню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645546" y="4170536"/>
            <a:ext cx="4742853" cy="99287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 flipV="1">
            <a:off x="3701988" y="1384917"/>
            <a:ext cx="3686411" cy="377849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2601159" y="3457242"/>
            <a:ext cx="4787240" cy="17061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92086" y="3416127"/>
            <a:ext cx="1853460" cy="125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1047202" y="4170536"/>
            <a:ext cx="1646960" cy="1596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1047202" y="4429957"/>
            <a:ext cx="1127827" cy="2015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2" idx="1"/>
          </p:cNvCxnSpPr>
          <p:nvPr/>
        </p:nvCxnSpPr>
        <p:spPr>
          <a:xfrm flipH="1" flipV="1">
            <a:off x="2175030" y="4450116"/>
            <a:ext cx="5213369" cy="71329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7363780" y="2041168"/>
            <a:ext cx="2814380" cy="202984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Если в списке документов в любом пункте меню активировать пометку «Избранное», просмотр соответствующих документов будет возможен при нажатии «Избранное»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3045040" y="2041169"/>
            <a:ext cx="4318740" cy="7790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869987" y="1382350"/>
            <a:ext cx="6493793" cy="2520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655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2"/>
    </mc:Choice>
    <mc:Fallback xmlns="">
      <p:transition spd="slow" advTm="2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40295" y="6492790"/>
            <a:ext cx="2742843" cy="365210"/>
          </a:xfrm>
        </p:spPr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2244" t="31927" r="6200" b="11916"/>
          <a:stretch/>
        </p:blipFill>
        <p:spPr bwMode="auto">
          <a:xfrm>
            <a:off x="450532" y="1239502"/>
            <a:ext cx="10637771" cy="49687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03246" y="292118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Списковая форма. Настройка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3836403" y="1276169"/>
            <a:ext cx="2179113" cy="9676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Щелкнуть правой кнопкой мыши по заголовку любой таблицы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36403" y="2829410"/>
            <a:ext cx="2179113" cy="6035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Нажать «Выбор колонок»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4"/>
          <a:srcRect l="69428" t="31642" r="10850" b="20467"/>
          <a:stretch/>
        </p:blipFill>
        <p:spPr bwMode="auto">
          <a:xfrm>
            <a:off x="8229812" y="1832735"/>
            <a:ext cx="2463855" cy="37499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4925959" y="4217088"/>
            <a:ext cx="2179113" cy="8746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3. Выбрать колонки для отображения, нажать ОК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3670860" y="2624392"/>
            <a:ext cx="1026268" cy="2050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7126731" y="3542098"/>
            <a:ext cx="1276124" cy="8470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069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7"/>
    </mc:Choice>
    <mc:Fallback xmlns="">
      <p:transition spd="slow" advTm="6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3"/>
          <a:srcRect l="2405" t="31356" r="19669" b="18472"/>
          <a:stretch/>
        </p:blipFill>
        <p:spPr bwMode="auto">
          <a:xfrm>
            <a:off x="404095" y="1857700"/>
            <a:ext cx="8936200" cy="43682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40295" y="6492790"/>
            <a:ext cx="2742843" cy="365210"/>
          </a:xfrm>
        </p:spPr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42992" y="269559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Списковая форма. Фонарные группы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2411328" y="1366787"/>
            <a:ext cx="2709312" cy="129088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любой списковой форме присутствуют «фонари», отражающие статус определенного действия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52522" y="1513765"/>
            <a:ext cx="1894097" cy="60352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Статусы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3927624" y="2657672"/>
            <a:ext cx="3200249" cy="25303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927624" y="2657672"/>
            <a:ext cx="2396174" cy="25303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9952522" y="2725434"/>
            <a:ext cx="1894098" cy="6035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 действию не приступали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952522" y="3494795"/>
            <a:ext cx="1857317" cy="6035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Действие не требуется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952522" y="4255329"/>
            <a:ext cx="1894096" cy="6035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Действие не выполнено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952522" y="5029441"/>
            <a:ext cx="1858667" cy="6035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Действие выполняется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952522" y="5790650"/>
            <a:ext cx="1857318" cy="6035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Действие успешно выполнено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Блок-схема: узел 21"/>
          <p:cNvSpPr/>
          <p:nvPr/>
        </p:nvSpPr>
        <p:spPr>
          <a:xfrm>
            <a:off x="9489742" y="2854693"/>
            <a:ext cx="313333" cy="312020"/>
          </a:xfrm>
          <a:prstGeom prst="flowChartConnector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Блок-схема: узел 22"/>
          <p:cNvSpPr/>
          <p:nvPr/>
        </p:nvSpPr>
        <p:spPr>
          <a:xfrm>
            <a:off x="9485475" y="4394917"/>
            <a:ext cx="313333" cy="312020"/>
          </a:xfrm>
          <a:prstGeom prst="flowChartConnector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FF0000"/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Блок-схема: узел 23"/>
          <p:cNvSpPr/>
          <p:nvPr/>
        </p:nvSpPr>
        <p:spPr>
          <a:xfrm>
            <a:off x="9485475" y="5175194"/>
            <a:ext cx="313333" cy="312020"/>
          </a:xfrm>
          <a:prstGeom prst="flowChartConnector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FFFF00"/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Блок-схема: узел 24"/>
          <p:cNvSpPr/>
          <p:nvPr/>
        </p:nvSpPr>
        <p:spPr>
          <a:xfrm>
            <a:off x="9485475" y="5936403"/>
            <a:ext cx="313333" cy="312020"/>
          </a:xfrm>
          <a:prstGeom prst="flowChartConnector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rgbClr val="92D050"/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Блок-схема: узел 25"/>
          <p:cNvSpPr/>
          <p:nvPr/>
        </p:nvSpPr>
        <p:spPr>
          <a:xfrm>
            <a:off x="9487843" y="3621839"/>
            <a:ext cx="313333" cy="312020"/>
          </a:xfrm>
          <a:prstGeom prst="flowChartConnector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397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4"/>
    </mc:Choice>
    <mc:Fallback xmlns="">
      <p:transition spd="slow" advTm="5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40295" y="6492790"/>
            <a:ext cx="2742843" cy="365210"/>
          </a:xfrm>
        </p:spPr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12872" y="262848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Статусы документов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371209" y="1320610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Черновик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71209" y="1918554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 согласовании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71209" y="2507743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 утверждении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71209" y="3105687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 утверждении Заказчиком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1209" y="3685831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 исполнении ЦС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71209" y="4275020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 согласовании ЦС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71209" y="4864209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 утверждении ЦС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71209" y="5459815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Исполнение платежа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62021" y="6055421"/>
            <a:ext cx="2910568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К отмене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098994" y="1320610"/>
            <a:ext cx="298520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Возможность редактирования документа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130414" y="2083152"/>
            <a:ext cx="2961682" cy="1279401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Промежуточные статусы клиента (до отправки документа в ЦС с любого статуса можно вернуть в статус «Черновик»)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064572" y="4782003"/>
            <a:ext cx="3027524" cy="601780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Промежуточные статусы Центра специализации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3517486" y="1331503"/>
            <a:ext cx="336611" cy="437369"/>
          </a:xfrm>
          <a:prstGeom prst="rightBrace">
            <a:avLst/>
          </a:prstGeom>
          <a:ln w="19050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авая фигурная скобка 37"/>
          <p:cNvSpPr/>
          <p:nvPr/>
        </p:nvSpPr>
        <p:spPr>
          <a:xfrm>
            <a:off x="3497867" y="1910600"/>
            <a:ext cx="341425" cy="1624503"/>
          </a:xfrm>
          <a:prstGeom prst="rightBrace">
            <a:avLst/>
          </a:prstGeom>
          <a:ln w="19050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авая фигурная скобка 38"/>
          <p:cNvSpPr/>
          <p:nvPr/>
        </p:nvSpPr>
        <p:spPr>
          <a:xfrm>
            <a:off x="3500275" y="3690824"/>
            <a:ext cx="336611" cy="2789160"/>
          </a:xfrm>
          <a:prstGeom prst="rightBrace">
            <a:avLst/>
          </a:prstGeom>
          <a:ln w="19050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71209" y="708173"/>
            <a:ext cx="2901380" cy="469662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Промежуточные статусы Документа: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273914" y="2452254"/>
            <a:ext cx="2901380" cy="562290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Окончательные статусы Документа: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273914" y="3493887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Зарегистрирован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262320" y="4248386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Исполнен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273914" y="4946414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Отменен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262320" y="5644442"/>
            <a:ext cx="2901380" cy="437369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21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Аннулирован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48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2"/>
    </mc:Choice>
    <mc:Fallback xmlns="">
      <p:transition spd="slow" advTm="5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 rotWithShape="1">
          <a:blip r:embed="rId3"/>
          <a:srcRect l="2405" t="31356" r="19669" b="18472"/>
          <a:stretch/>
        </p:blipFill>
        <p:spPr bwMode="auto">
          <a:xfrm>
            <a:off x="624337" y="1474936"/>
            <a:ext cx="9347435" cy="46981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фильтрами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99059" y="4594776"/>
            <a:ext cx="2814380" cy="12742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В любом окне со списком можно нажать на заголовок первого столбца, откроется строка фильтра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688630" y="3339967"/>
            <a:ext cx="410429" cy="14052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2098307" y="2890780"/>
            <a:ext cx="6399402" cy="10074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510138" y="2729746"/>
            <a:ext cx="539015" cy="61022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499070" y="2090360"/>
            <a:ext cx="2814380" cy="124960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В фильтре можно заменить любое количество символов знаком %, например, «%.05.2021» или «%.01.202%»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520632" y="3824006"/>
            <a:ext cx="2814380" cy="12196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3. Выбрать нужную запись можно двойным щелчком мыши либо отметить ее и нажать кнопку «ОК»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1174282" y="3898233"/>
            <a:ext cx="28876" cy="7796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858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5"/>
    </mc:Choice>
    <mc:Fallback xmlns="">
      <p:transition spd="slow" advTm="5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22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3"/>
          <a:srcRect t="11211" r="45879" b="24302"/>
          <a:stretch/>
        </p:blipFill>
        <p:spPr bwMode="auto">
          <a:xfrm>
            <a:off x="423512" y="1193533"/>
            <a:ext cx="9817768" cy="52993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фильтрами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99058" y="4594776"/>
            <a:ext cx="4964857" cy="127423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8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Для выбора документов за период в фильтре по дате можно открыть нажатием правой кнопкой мыши меню и выбрать требуемые параметры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6587991" y="4594776"/>
            <a:ext cx="3085561" cy="126375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Сортировка данных по возрастанию и убыванию в списочной форме осуществляется щелчком мыши в наименовании столбца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1828800" y="3185962"/>
            <a:ext cx="1378193" cy="135988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/>
          <p:nvPr/>
        </p:nvPicPr>
        <p:blipFill rotWithShape="1">
          <a:blip r:embed="rId5"/>
          <a:srcRect l="31050" t="24088" r="60390" b="60659"/>
          <a:stretch/>
        </p:blipFill>
        <p:spPr bwMode="auto">
          <a:xfrm>
            <a:off x="6063915" y="2283079"/>
            <a:ext cx="1540043" cy="11721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0" name="Прямая со стрелкой 19"/>
          <p:cNvCxnSpPr/>
          <p:nvPr/>
        </p:nvCxnSpPr>
        <p:spPr>
          <a:xfrm flipH="1" flipV="1">
            <a:off x="6833936" y="2974206"/>
            <a:ext cx="1173703" cy="15705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3914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5"/>
    </mc:Choice>
    <mc:Fallback xmlns="">
      <p:transition spd="slow" advTm="5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3"/>
          <a:srcRect l="2084" t="31072" r="3955" b="21608"/>
          <a:stretch/>
        </p:blipFill>
        <p:spPr bwMode="auto">
          <a:xfrm>
            <a:off x="468407" y="1525407"/>
            <a:ext cx="10974656" cy="4434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документа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09204" y="2890779"/>
            <a:ext cx="2814380" cy="74901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Создать документ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913001" y="2090360"/>
            <a:ext cx="594842" cy="12626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2" idx="1"/>
          </p:cNvCxnSpPr>
          <p:nvPr/>
        </p:nvCxnSpPr>
        <p:spPr>
          <a:xfrm flipH="1" flipV="1">
            <a:off x="3078929" y="2002972"/>
            <a:ext cx="4469578" cy="25003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223469" y="1522697"/>
            <a:ext cx="855460" cy="55694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48507" y="3587624"/>
            <a:ext cx="3356916" cy="183139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</a:t>
            </a:r>
            <a:r>
              <a:rPr lang="ru-RU" sz="1600" dirty="0">
                <a:solidFill>
                  <a:schemeClr val="tx1"/>
                </a:solidFill>
              </a:rPr>
              <a:t>. Копирование доступно </a:t>
            </a:r>
            <a:r>
              <a:rPr lang="ru-RU" sz="1600" dirty="0" smtClean="0">
                <a:solidFill>
                  <a:schemeClr val="tx1"/>
                </a:solidFill>
              </a:rPr>
              <a:t>в следующих </a:t>
            </a:r>
            <a:r>
              <a:rPr lang="ru-RU" sz="1600" dirty="0">
                <a:solidFill>
                  <a:schemeClr val="tx1"/>
                </a:solidFill>
              </a:rPr>
              <a:t>пунктах </a:t>
            </a:r>
            <a:r>
              <a:rPr lang="ru-RU" sz="1600" dirty="0" smtClean="0">
                <a:solidFill>
                  <a:schemeClr val="tx1"/>
                </a:solidFill>
              </a:rPr>
              <a:t>меню: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«Сведения </a:t>
            </a:r>
            <a:r>
              <a:rPr lang="ru-RU" sz="1600" dirty="0">
                <a:solidFill>
                  <a:schemeClr val="tx1"/>
                </a:solidFill>
              </a:rPr>
              <a:t>об операциях с ЦС» </a:t>
            </a:r>
            <a:r>
              <a:rPr lang="ru-RU" sz="1600" dirty="0" smtClean="0">
                <a:solidFill>
                  <a:schemeClr val="tx1"/>
                </a:solidFill>
              </a:rPr>
              <a:t>«</a:t>
            </a:r>
            <a:r>
              <a:rPr lang="ru-RU" sz="1600" dirty="0">
                <a:solidFill>
                  <a:schemeClr val="tx1"/>
                </a:solidFill>
              </a:rPr>
              <a:t>Платежные поручения - Исходящие выплаты</a:t>
            </a:r>
            <a:r>
              <a:rPr lang="ru-RU" sz="1600" dirty="0" smtClean="0">
                <a:solidFill>
                  <a:schemeClr val="tx1"/>
                </a:solidFill>
              </a:rPr>
              <a:t>», список документов для копирования может быть обновлен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03954" y="1533412"/>
            <a:ext cx="720585" cy="556948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39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2"/>
    </mc:Choice>
    <mc:Fallback xmlns="">
      <p:transition spd="slow" advTm="3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22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/>
          <p:nvPr/>
        </p:nvPicPr>
        <p:blipFill rotWithShape="1">
          <a:blip r:embed="rId3"/>
          <a:srcRect l="73276" t="22520" b="57526"/>
          <a:stretch/>
        </p:blipFill>
        <p:spPr bwMode="auto">
          <a:xfrm>
            <a:off x="1010653" y="1293288"/>
            <a:ext cx="4734394" cy="2219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документа.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Автоматизированный контроль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12584" y="1654092"/>
            <a:ext cx="3876821" cy="749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В правом верхнем углу любого документа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5164754" y="2230719"/>
            <a:ext cx="1233500" cy="1723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3" idx="0"/>
          </p:cNvCxnSpPr>
          <p:nvPr/>
        </p:nvCxnSpPr>
        <p:spPr>
          <a:xfrm flipV="1">
            <a:off x="3279768" y="2541069"/>
            <a:ext cx="1022725" cy="16316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7473897" y="3119275"/>
            <a:ext cx="4030902" cy="23491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По завершении работы сохранить изменения и выйти.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Контроли документа сработают автоматически.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Появится перечень </a:t>
            </a:r>
            <a:r>
              <a:rPr lang="ru-RU" sz="1600" dirty="0" smtClean="0">
                <a:solidFill>
                  <a:srgbClr val="FF0000"/>
                </a:solidFill>
              </a:rPr>
              <a:t>критичных</a:t>
            </a:r>
            <a:r>
              <a:rPr lang="ru-RU" sz="1600" dirty="0" smtClean="0">
                <a:solidFill>
                  <a:schemeClr val="tx1"/>
                </a:solidFill>
              </a:rPr>
              <a:t> и </a:t>
            </a:r>
            <a:r>
              <a:rPr lang="ru-RU" sz="1600" dirty="0" smtClean="0">
                <a:solidFill>
                  <a:srgbClr val="FFC000"/>
                </a:solidFill>
              </a:rPr>
              <a:t>некритичных</a:t>
            </a:r>
            <a:r>
              <a:rPr lang="ru-RU" sz="1600" dirty="0" smtClean="0">
                <a:solidFill>
                  <a:schemeClr val="tx1"/>
                </a:solidFill>
              </a:rPr>
              <a:t> ошибок или сообщение «Документ соответствует требованиям»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394782" y="4172679"/>
            <a:ext cx="3769972" cy="511184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54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Сохранить изменения и закрыть окно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22079" y="2247928"/>
            <a:ext cx="404678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300968" y="4957230"/>
            <a:ext cx="3769972" cy="511184"/>
          </a:xfrm>
          <a:prstGeom prst="roundRect">
            <a:avLst/>
          </a:prstGeom>
          <a:gradFill>
            <a:gsLst>
              <a:gs pos="0">
                <a:schemeClr val="bg1">
                  <a:tint val="93000"/>
                  <a:satMod val="150000"/>
                  <a:shade val="98000"/>
                  <a:lumMod val="102000"/>
                </a:schemeClr>
              </a:gs>
              <a:gs pos="54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Сохранить изменения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511547" y="2247928"/>
            <a:ext cx="404678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4705450" y="2560096"/>
            <a:ext cx="1329590" cy="23971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6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3"/>
    </mc:Choice>
    <mc:Fallback xmlns="">
      <p:transition spd="slow" advTm="3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 rotWithShape="1">
          <a:blip r:embed="rId3"/>
          <a:srcRect l="2244" t="31357" r="2672" b="31870"/>
          <a:stretch/>
        </p:blipFill>
        <p:spPr bwMode="auto">
          <a:xfrm>
            <a:off x="966967" y="1255598"/>
            <a:ext cx="10371593" cy="2677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листа согласования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23621" y="1803002"/>
            <a:ext cx="3964910" cy="84369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В списковой форме отметить документ в статусе «Черновик», нажать кнопку «На согласование»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5688531" y="1563093"/>
            <a:ext cx="2564293" cy="6218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966967" y="4432962"/>
            <a:ext cx="4030902" cy="779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Появится окно формирования листа согласования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252824" y="1294162"/>
            <a:ext cx="1179933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1" name="Прямая со стрелкой 30"/>
          <p:cNvCxnSpPr>
            <a:stCxn id="22" idx="3"/>
          </p:cNvCxnSpPr>
          <p:nvPr/>
        </p:nvCxnSpPr>
        <p:spPr>
          <a:xfrm>
            <a:off x="4997869" y="4822892"/>
            <a:ext cx="343879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/>
          <p:nvPr/>
        </p:nvPicPr>
        <p:blipFill rotWithShape="1">
          <a:blip r:embed="rId5"/>
          <a:srcRect l="24141" t="44120" r="24016" b="27296"/>
          <a:stretch/>
        </p:blipFill>
        <p:spPr bwMode="auto">
          <a:xfrm>
            <a:off x="5341748" y="4081673"/>
            <a:ext cx="5996812" cy="25339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716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9"/>
    </mc:Choice>
    <mc:Fallback xmlns="">
      <p:transition spd="slow" advTm="4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42" y="3671954"/>
            <a:ext cx="7262669" cy="2885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38" y="864640"/>
            <a:ext cx="7511704" cy="27126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листа согласования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84669" y="1236564"/>
            <a:ext cx="3964910" cy="8436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Выбрать </a:t>
            </a:r>
            <a:r>
              <a:rPr lang="ru-RU" sz="1600" dirty="0">
                <a:solidFill>
                  <a:schemeClr val="tx1"/>
                </a:solidFill>
              </a:rPr>
              <a:t>сотрудника, </a:t>
            </a:r>
            <a:r>
              <a:rPr lang="ru-RU" sz="1600" dirty="0" smtClean="0">
                <a:solidFill>
                  <a:schemeClr val="tx1"/>
                </a:solidFill>
              </a:rPr>
              <a:t>отметить в чек-боксе, </a:t>
            </a:r>
            <a:r>
              <a:rPr lang="ru-RU" sz="1600" dirty="0">
                <a:solidFill>
                  <a:schemeClr val="tx1"/>
                </a:solidFill>
              </a:rPr>
              <a:t>нажать на кнопку «Готово»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4078705" y="2080260"/>
            <a:ext cx="3105964" cy="12030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326913" y="3723582"/>
            <a:ext cx="4030902" cy="13111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Если в Карточке образцов подписей единственная подпись или в организации не требуется дополнительное согласование, </a:t>
            </a:r>
            <a:r>
              <a:rPr lang="ru-RU" sz="1600" dirty="0" smtClean="0">
                <a:solidFill>
                  <a:schemeClr val="tx1"/>
                </a:solidFill>
              </a:rPr>
              <a:t>то можно пропустить </a:t>
            </a:r>
            <a:r>
              <a:rPr lang="ru-RU" sz="1600" dirty="0">
                <a:solidFill>
                  <a:schemeClr val="tx1"/>
                </a:solidFill>
              </a:rPr>
              <a:t>этап согласования</a:t>
            </a:r>
          </a:p>
        </p:txBody>
      </p:sp>
      <p:cxnSp>
        <p:nvCxnSpPr>
          <p:cNvPr id="31" name="Прямая со стрелкой 30"/>
          <p:cNvCxnSpPr>
            <a:stCxn id="22" idx="3"/>
          </p:cNvCxnSpPr>
          <p:nvPr/>
        </p:nvCxnSpPr>
        <p:spPr>
          <a:xfrm>
            <a:off x="4357815" y="4379140"/>
            <a:ext cx="41372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46119" y="5562120"/>
            <a:ext cx="4030902" cy="8386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Для согласующего обязательно заполнить чек-бокс «ЭП», иначе электронная подпись согласующего не отразится в документе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4384284" y="6160546"/>
            <a:ext cx="6631101" cy="1302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700940" y="1603606"/>
            <a:ext cx="6474675" cy="7404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41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25"/>
    </mc:Choice>
    <mc:Fallback xmlns="">
      <p:transition spd="slow" advTm="6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3"/>
          <a:srcRect l="34143" t="32282" r="34149" b="20006"/>
          <a:stretch/>
        </p:blipFill>
        <p:spPr bwMode="auto">
          <a:xfrm>
            <a:off x="622755" y="2945333"/>
            <a:ext cx="4332421" cy="3547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9" t="12187" r="7146" b="9294"/>
          <a:stretch/>
        </p:blipFill>
        <p:spPr bwMode="auto">
          <a:xfrm>
            <a:off x="6679231" y="4608721"/>
            <a:ext cx="4503344" cy="19865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4" t="22083" r="15876" b="26627"/>
          <a:stretch/>
        </p:blipFill>
        <p:spPr bwMode="auto">
          <a:xfrm>
            <a:off x="622756" y="1003299"/>
            <a:ext cx="4815517" cy="15944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документа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184669" y="1236564"/>
            <a:ext cx="3964910" cy="8436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Нажать кнопку «ОК»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>
            <a:off x="4263992" y="1658412"/>
            <a:ext cx="2920677" cy="5072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7151673" y="2382277"/>
            <a:ext cx="4030902" cy="7937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</a:t>
            </a:r>
            <a:r>
              <a:rPr lang="ru-RU" sz="1600" dirty="0">
                <a:solidFill>
                  <a:schemeClr val="tx1"/>
                </a:solidFill>
              </a:rPr>
              <a:t>Выбрать сертификат ЭБ, указать пароль (при наличии), нажать </a:t>
            </a:r>
            <a:r>
              <a:rPr lang="ru-RU" sz="1600" dirty="0" smtClean="0">
                <a:solidFill>
                  <a:schemeClr val="tx1"/>
                </a:solidFill>
              </a:rPr>
              <a:t>кнопку «Подписать»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184669" y="3478065"/>
            <a:ext cx="4030902" cy="8386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3. Нажать </a:t>
            </a:r>
            <a:r>
              <a:rPr lang="ru-RU" sz="1600" dirty="0">
                <a:solidFill>
                  <a:schemeClr val="tx1"/>
                </a:solidFill>
              </a:rPr>
              <a:t>кнопку «ОК»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10712918" y="4316744"/>
            <a:ext cx="77002" cy="19824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2" idx="1"/>
          </p:cNvCxnSpPr>
          <p:nvPr/>
        </p:nvCxnSpPr>
        <p:spPr>
          <a:xfrm flipH="1">
            <a:off x="4450080" y="2779163"/>
            <a:ext cx="2701593" cy="33603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822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93"/>
    </mc:Choice>
    <mc:Fallback xmlns="">
      <p:transition spd="slow" advTm="8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77" y="3726788"/>
            <a:ext cx="4852065" cy="24748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57" y="949885"/>
            <a:ext cx="8040492" cy="2613425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документа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6932" y="1633451"/>
            <a:ext cx="3964910" cy="8436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1. В списковой форме отметить документ в статусе «На согласовании», нажать кнопку «Согласовать/Вернуть»</a:t>
            </a: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 flipV="1">
            <a:off x="6939815" y="1496206"/>
            <a:ext cx="917117" cy="55909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7315303" y="3563310"/>
            <a:ext cx="4030902" cy="7937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Нажать кнопку «Согласовать»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>
            <a:stCxn id="22" idx="1"/>
          </p:cNvCxnSpPr>
          <p:nvPr/>
        </p:nvCxnSpPr>
        <p:spPr>
          <a:xfrm flipH="1">
            <a:off x="3516993" y="3960196"/>
            <a:ext cx="3798310" cy="16802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7315303" y="4891098"/>
            <a:ext cx="4030902" cy="1601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</a:t>
            </a:r>
            <a:r>
              <a:rPr lang="ru-RU" sz="1600" dirty="0">
                <a:solidFill>
                  <a:schemeClr val="tx1"/>
                </a:solidFill>
              </a:rPr>
              <a:t>. При обнаружении ошибки в документе его можно вернуть в статус «Черновик» со статуса «На согласовании» или «На утверждении». Для этого необходимо заполнить поле «Примечание» и нажать «Вернуть»</a:t>
            </a:r>
          </a:p>
        </p:txBody>
      </p:sp>
      <p:cxnSp>
        <p:nvCxnSpPr>
          <p:cNvPr id="25" name="Прямая со стрелкой 24"/>
          <p:cNvCxnSpPr>
            <a:stCxn id="19" idx="1"/>
          </p:cNvCxnSpPr>
          <p:nvPr/>
        </p:nvCxnSpPr>
        <p:spPr>
          <a:xfrm flipH="1">
            <a:off x="4981187" y="5691987"/>
            <a:ext cx="2334116" cy="1818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66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7"/>
    </mc:Choice>
    <mc:Fallback xmlns="">
      <p:transition spd="slow" advTm="6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80" y="4090074"/>
            <a:ext cx="10548138" cy="21357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480" y="1075061"/>
            <a:ext cx="8277502" cy="2654351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41748" y="193292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документа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90940" y="2440770"/>
            <a:ext cx="4030902" cy="8436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1. В списковой форме отметить документ в статусе «На </a:t>
            </a:r>
            <a:r>
              <a:rPr lang="ru-RU" sz="1600" dirty="0" smtClean="0">
                <a:solidFill>
                  <a:schemeClr val="tx1"/>
                </a:solidFill>
              </a:rPr>
              <a:t>утверждении», </a:t>
            </a:r>
            <a:r>
              <a:rPr lang="ru-RU" sz="1600" dirty="0">
                <a:solidFill>
                  <a:schemeClr val="tx1"/>
                </a:solidFill>
              </a:rPr>
              <a:t>нажать кнопку </a:t>
            </a:r>
            <a:r>
              <a:rPr lang="ru-RU" sz="1600" dirty="0" smtClean="0">
                <a:solidFill>
                  <a:schemeClr val="tx1"/>
                </a:solidFill>
              </a:rPr>
              <a:t>«Утвердить/Вернуть</a:t>
            </a:r>
            <a:r>
              <a:rPr lang="ru-RU" sz="1600" dirty="0">
                <a:solidFill>
                  <a:schemeClr val="tx1"/>
                </a:solidFill>
              </a:rPr>
              <a:t>»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6939816" y="1593024"/>
            <a:ext cx="991401" cy="8477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7790940" y="5103271"/>
            <a:ext cx="4030902" cy="113852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Если утверждение прошло успешно, документ направлен </a:t>
            </a:r>
            <a:r>
              <a:rPr lang="ru-RU" sz="1600" dirty="0" smtClean="0">
                <a:solidFill>
                  <a:schemeClr val="tx1"/>
                </a:solidFill>
              </a:rPr>
              <a:t>на исполнение в </a:t>
            </a:r>
            <a:r>
              <a:rPr lang="ru-RU" sz="1600" dirty="0">
                <a:solidFill>
                  <a:schemeClr val="tx1"/>
                </a:solidFill>
              </a:rPr>
              <a:t>Центр специализации либо </a:t>
            </a:r>
            <a:r>
              <a:rPr lang="ru-RU" sz="1600" dirty="0" smtClean="0">
                <a:solidFill>
                  <a:schemeClr val="tx1"/>
                </a:solidFill>
              </a:rPr>
              <a:t>на утверждение заказчику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5" name="Прямая со стрелкой 24"/>
          <p:cNvCxnSpPr>
            <a:stCxn id="19" idx="1"/>
          </p:cNvCxnSpPr>
          <p:nvPr/>
        </p:nvCxnSpPr>
        <p:spPr>
          <a:xfrm flipH="1">
            <a:off x="6097028" y="5672535"/>
            <a:ext cx="1693912" cy="4666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039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4"/>
    </mc:Choice>
    <mc:Fallback xmlns="">
      <p:transition spd="slow" advTm="4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95606" y="1446350"/>
            <a:ext cx="9999005" cy="377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документа Сведения об операциях с целевыми средствами</a:t>
            </a:r>
          </a:p>
          <a:p>
            <a:pPr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2022 году форма Сведений об операциях с целевыми средствами на 20__ год и на плановый период 20__ и 20__ (код формы по ОКУД 0501213)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утверждена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Приложением № 1 к Порядку осуществления территориальными органами Федерального казначейства санкционирования операций со средствами участников казначейского сопровождения, утвержденного приказом Министерства финансов Российской Федерации </a:t>
            </a:r>
            <a:b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17.12.2021 № 214н.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499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9"/>
    </mc:Choice>
    <mc:Fallback xmlns="">
      <p:transition spd="slow" advTm="4729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 rotWithShape="1">
          <a:blip r:embed="rId3"/>
          <a:srcRect t="17659" b="5505"/>
          <a:stretch/>
        </p:blipFill>
        <p:spPr bwMode="auto">
          <a:xfrm>
            <a:off x="466836" y="985462"/>
            <a:ext cx="9548021" cy="54634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938240" y="1395250"/>
            <a:ext cx="1102537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7388399" y="4525318"/>
            <a:ext cx="2214065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Открыть ветки меню, добраться до списка «Все документы»</a:t>
            </a: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 flipV="1">
            <a:off x="2654283" y="3344091"/>
            <a:ext cx="4734116" cy="161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 flipV="1">
            <a:off x="4024965" y="1454851"/>
            <a:ext cx="3363434" cy="350241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2" idx="1"/>
          </p:cNvCxnSpPr>
          <p:nvPr/>
        </p:nvCxnSpPr>
        <p:spPr>
          <a:xfrm flipH="1" flipV="1">
            <a:off x="2111828" y="4326263"/>
            <a:ext cx="5276571" cy="6310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793303" y="3344091"/>
            <a:ext cx="1862811" cy="623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909143" y="4075611"/>
            <a:ext cx="1668594" cy="187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46983" y="3097776"/>
            <a:ext cx="1303737" cy="247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009291" y="4290850"/>
            <a:ext cx="1102537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2" idx="1"/>
          </p:cNvCxnSpPr>
          <p:nvPr/>
        </p:nvCxnSpPr>
        <p:spPr>
          <a:xfrm flipH="1" flipV="1">
            <a:off x="2577737" y="4089899"/>
            <a:ext cx="4810662" cy="86736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267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3"/>
    </mc:Choice>
    <mc:Fallback xmlns="">
      <p:transition spd="slow" advTm="3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 rotWithShape="1">
          <a:blip r:embed="rId3"/>
          <a:srcRect l="2084" t="22520" r="2673" b="8494"/>
          <a:stretch/>
        </p:blipFill>
        <p:spPr bwMode="auto">
          <a:xfrm>
            <a:off x="747377" y="1268595"/>
            <a:ext cx="9092009" cy="51802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чек-боксов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78286" y="1733639"/>
            <a:ext cx="3184247" cy="99186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Заполняется </a:t>
            </a:r>
            <a:r>
              <a:rPr lang="ru-RU" sz="1600" dirty="0">
                <a:solidFill>
                  <a:schemeClr val="tx1"/>
                </a:solidFill>
              </a:rPr>
              <a:t>в случае получения разрешения на самостоятельное утверждение сведений от заказчика</a:t>
            </a:r>
          </a:p>
        </p:txBody>
      </p:sp>
      <p:cxnSp>
        <p:nvCxnSpPr>
          <p:cNvPr id="13" name="Прямая со стрелкой 12"/>
          <p:cNvCxnSpPr>
            <a:stCxn id="17" idx="1"/>
          </p:cNvCxnSpPr>
          <p:nvPr/>
        </p:nvCxnSpPr>
        <p:spPr>
          <a:xfrm flipH="1" flipV="1">
            <a:off x="1544215" y="2570685"/>
            <a:ext cx="4334071" cy="12930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2" idx="1"/>
          </p:cNvCxnSpPr>
          <p:nvPr/>
        </p:nvCxnSpPr>
        <p:spPr>
          <a:xfrm flipH="1">
            <a:off x="1544215" y="2229572"/>
            <a:ext cx="4334071" cy="1819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5878286" y="3207693"/>
            <a:ext cx="3184247" cy="131205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Заполняется </a:t>
            </a:r>
            <a:r>
              <a:rPr lang="ru-RU" sz="1600" dirty="0">
                <a:solidFill>
                  <a:schemeClr val="tx1"/>
                </a:solidFill>
              </a:rPr>
              <a:t>в случае утверждения Сведений на бумажном носителе (только в случае отсутствия у заказчика возможности работы в ЭБ)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640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3"/>
    </mc:Choice>
    <mc:Fallback xmlns="">
      <p:transition spd="slow" advTm="5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2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4"/>
          <a:srcRect l="2084" t="23090" r="2512" b="8780"/>
          <a:stretch/>
        </p:blipFill>
        <p:spPr bwMode="auto">
          <a:xfrm>
            <a:off x="605739" y="858812"/>
            <a:ext cx="10598067" cy="5416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8428" y="742411"/>
            <a:ext cx="3184247" cy="99186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Выбор документа-основания из справочника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7116751" y="2294377"/>
            <a:ext cx="246774" cy="25905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672675" y="1292765"/>
            <a:ext cx="1130512" cy="9039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5524628" y="4884901"/>
            <a:ext cx="3184247" cy="131205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После выбора документа-основания поля заполнятся автоматически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5099101" y="2291629"/>
            <a:ext cx="2007995" cy="25932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7" idx="0"/>
          </p:cNvCxnSpPr>
          <p:nvPr/>
        </p:nvCxnSpPr>
        <p:spPr>
          <a:xfrm flipH="1" flipV="1">
            <a:off x="6959065" y="2649367"/>
            <a:ext cx="157687" cy="22355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7107096" y="2215662"/>
            <a:ext cx="1502994" cy="26418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7107095" y="2675950"/>
            <a:ext cx="1601780" cy="22089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3573915" y="2304844"/>
            <a:ext cx="3483788" cy="25792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1496146" y="2649367"/>
            <a:ext cx="5570191" cy="223470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922148" y="5202502"/>
            <a:ext cx="3184247" cy="131205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Вкладки «Исполнитель» и «Заказчик» заполняются автоматически из документа-основания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flipH="1" flipV="1">
            <a:off x="1568541" y="3921115"/>
            <a:ext cx="731897" cy="12912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 flipV="1">
            <a:off x="2211707" y="3921116"/>
            <a:ext cx="88731" cy="1267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084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49"/>
    </mc:Choice>
    <mc:Fallback xmlns="">
      <p:transition spd="slow" advTm="7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4"/>
          <a:srcRect l="7376" t="65565" r="8925" b="10205"/>
          <a:stretch/>
        </p:blipFill>
        <p:spPr bwMode="auto">
          <a:xfrm>
            <a:off x="493856" y="4260816"/>
            <a:ext cx="10613697" cy="21914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/>
          <p:cNvPicPr/>
          <p:nvPr/>
        </p:nvPicPr>
        <p:blipFill rotWithShape="1">
          <a:blip r:embed="rId5"/>
          <a:srcRect l="7857" t="69840" r="9406" b="11346"/>
          <a:stretch/>
        </p:blipFill>
        <p:spPr bwMode="auto">
          <a:xfrm>
            <a:off x="505911" y="870265"/>
            <a:ext cx="10669020" cy="19691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вкладки «Целевые средства»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03580" y="1145407"/>
            <a:ext cx="2775608" cy="106124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Выбор </a:t>
            </a:r>
            <a:r>
              <a:rPr lang="ru-RU" sz="1600" dirty="0" smtClean="0">
                <a:solidFill>
                  <a:schemeClr val="tx1"/>
                </a:solidFill>
              </a:rPr>
              <a:t>кода из Перечня </a:t>
            </a:r>
            <a:r>
              <a:rPr lang="ru-RU" sz="1600" dirty="0">
                <a:solidFill>
                  <a:schemeClr val="tx1"/>
                </a:solidFill>
              </a:rPr>
              <a:t>источников поступлений </a:t>
            </a:r>
            <a:r>
              <a:rPr lang="ru-RU" sz="1600" dirty="0" smtClean="0">
                <a:solidFill>
                  <a:schemeClr val="tx1"/>
                </a:solidFill>
              </a:rPr>
              <a:t>ЦС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(Приложение № 2 к Порядку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от 17.12.2021 №214н</a:t>
            </a:r>
            <a:r>
              <a:rPr lang="ru-RU" sz="1400" dirty="0" smtClean="0">
                <a:solidFill>
                  <a:schemeClr val="tx1"/>
                </a:solidFill>
              </a:rPr>
              <a:t>)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61148" y="2839225"/>
            <a:ext cx="231396" cy="4114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431988" y="3250709"/>
            <a:ext cx="2325923" cy="4291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Добавить новую строку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5" name="Прямая со стрелкой 24"/>
          <p:cNvCxnSpPr>
            <a:stCxn id="35" idx="0"/>
          </p:cNvCxnSpPr>
          <p:nvPr/>
        </p:nvCxnSpPr>
        <p:spPr>
          <a:xfrm flipH="1" flipV="1">
            <a:off x="6931450" y="2188255"/>
            <a:ext cx="188822" cy="2534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922149" y="1905312"/>
            <a:ext cx="252134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195641" y="1902851"/>
            <a:ext cx="1025513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305565" y="1915098"/>
            <a:ext cx="785078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813148" y="2441708"/>
            <a:ext cx="2711480" cy="12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Заполняется при наличии кода ОКС (ФАИП)/ мероприятия по информатизации по каждой строке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4" name="Прямая со стрелкой 33"/>
          <p:cNvCxnSpPr>
            <a:stCxn id="33" idx="0"/>
          </p:cNvCxnSpPr>
          <p:nvPr/>
        </p:nvCxnSpPr>
        <p:spPr>
          <a:xfrm flipV="1">
            <a:off x="4168888" y="2206654"/>
            <a:ext cx="1130781" cy="2350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/>
          <p:cNvSpPr/>
          <p:nvPr/>
        </p:nvSpPr>
        <p:spPr>
          <a:xfrm>
            <a:off x="5735016" y="2441709"/>
            <a:ext cx="2770512" cy="1205103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Заполняется </a:t>
            </a:r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600" dirty="0">
                <a:solidFill>
                  <a:schemeClr val="tx1"/>
                </a:solidFill>
              </a:rPr>
              <a:t>случае наличия на разделе лицевого счета остатка на начало года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561148" y="3679908"/>
            <a:ext cx="218916" cy="25974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101273" y="5540929"/>
            <a:ext cx="252134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483919" y="5574542"/>
            <a:ext cx="2956344" cy="99186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Выбор </a:t>
            </a:r>
            <a:r>
              <a:rPr lang="ru-RU" sz="1600" dirty="0" smtClean="0">
                <a:solidFill>
                  <a:schemeClr val="tx1"/>
                </a:solidFill>
              </a:rPr>
              <a:t>кода из Перечня направления расходования ЦС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(Приложение № </a:t>
            </a:r>
            <a:r>
              <a:rPr lang="ru-RU" sz="1400" dirty="0" smtClean="0">
                <a:solidFill>
                  <a:schemeClr val="tx1"/>
                </a:solidFill>
              </a:rPr>
              <a:t>3 </a:t>
            </a:r>
            <a:r>
              <a:rPr lang="ru-RU" sz="1400" dirty="0">
                <a:solidFill>
                  <a:schemeClr val="tx1"/>
                </a:solidFill>
              </a:rPr>
              <a:t>к Порядку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от 17.12.2021 №214н</a:t>
            </a:r>
            <a:r>
              <a:rPr lang="ru-RU" sz="1400" dirty="0" smtClean="0">
                <a:solidFill>
                  <a:schemeClr val="tx1"/>
                </a:solidFill>
              </a:rPr>
              <a:t>)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2" name="Прямая со стрелкой 41"/>
          <p:cNvCxnSpPr>
            <a:stCxn id="41" idx="1"/>
          </p:cNvCxnSpPr>
          <p:nvPr/>
        </p:nvCxnSpPr>
        <p:spPr>
          <a:xfrm flipH="1" flipV="1">
            <a:off x="1342761" y="5746997"/>
            <a:ext cx="1141158" cy="3234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кругленный прямоугольник 46"/>
          <p:cNvSpPr/>
          <p:nvPr/>
        </p:nvSpPr>
        <p:spPr>
          <a:xfrm>
            <a:off x="8715916" y="2417728"/>
            <a:ext cx="2770512" cy="211617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суммовым значениям: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строке «Поступления» доступны к заполнению графы 7, 8, 9, 10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строке «Выплаты» доступны к заполнению графы 17, 18, 19, 20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7" name="Рисунок 26"/>
          <p:cNvPicPr/>
          <p:nvPr/>
        </p:nvPicPr>
        <p:blipFill rotWithShape="1">
          <a:blip r:embed="rId6"/>
          <a:srcRect l="43576" t="57013" r="49121" b="33438"/>
          <a:stretch/>
        </p:blipFill>
        <p:spPr bwMode="auto">
          <a:xfrm>
            <a:off x="5299669" y="866642"/>
            <a:ext cx="895972" cy="878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47655" y="3726692"/>
            <a:ext cx="2770512" cy="8072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600" dirty="0">
                <a:solidFill>
                  <a:schemeClr val="tx1"/>
                </a:solidFill>
              </a:rPr>
              <a:t>Сведениях</a:t>
            </a:r>
            <a:r>
              <a:rPr lang="ru-RU" sz="1600" dirty="0" smtClean="0">
                <a:solidFill>
                  <a:schemeClr val="tx1"/>
                </a:solidFill>
              </a:rPr>
              <a:t> заполняются минимум 2 строки: «Поступления» и «Выплаты»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43" name="Рисунок 42"/>
          <p:cNvPicPr/>
          <p:nvPr/>
        </p:nvPicPr>
        <p:blipFill rotWithShape="1">
          <a:blip r:embed="rId6"/>
          <a:srcRect l="43576" t="57013" r="49121" b="33438"/>
          <a:stretch/>
        </p:blipFill>
        <p:spPr bwMode="auto">
          <a:xfrm>
            <a:off x="5287030" y="4539455"/>
            <a:ext cx="895972" cy="878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8" name="Прямая со стрелкой 37"/>
          <p:cNvCxnSpPr>
            <a:stCxn id="33" idx="2"/>
          </p:cNvCxnSpPr>
          <p:nvPr/>
        </p:nvCxnSpPr>
        <p:spPr>
          <a:xfrm>
            <a:off x="4168888" y="3679908"/>
            <a:ext cx="1691485" cy="20670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1101273" y="1710721"/>
            <a:ext cx="1292653" cy="3595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5893125" y="5539538"/>
            <a:ext cx="360607" cy="31035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382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13"/>
    </mc:Choice>
    <mc:Fallback xmlns="">
      <p:transition spd="slow" advTm="10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8" grpId="0" animBg="1"/>
      <p:bldP spid="31" grpId="0" animBg="1"/>
      <p:bldP spid="32" grpId="0" animBg="1"/>
      <p:bldP spid="33" grpId="0" animBg="1"/>
      <p:bldP spid="35" grpId="0" animBg="1"/>
      <p:bldP spid="40" grpId="0" animBg="1"/>
      <p:bldP spid="41" grpId="0" animBg="1"/>
      <p:bldP spid="47" grpId="0" animBg="1"/>
      <p:bldP spid="39" grpId="0" animBg="1"/>
      <p:bldP spid="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/>
          <p:nvPr/>
        </p:nvPicPr>
        <p:blipFill rotWithShape="1">
          <a:blip r:embed="rId4"/>
          <a:srcRect l="7376" t="74971" r="23677" b="7355"/>
          <a:stretch/>
        </p:blipFill>
        <p:spPr bwMode="auto">
          <a:xfrm>
            <a:off x="394637" y="1167980"/>
            <a:ext cx="11174929" cy="22838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/>
          <p:cNvPicPr/>
          <p:nvPr/>
        </p:nvPicPr>
        <p:blipFill rotWithShape="1">
          <a:blip r:embed="rId5"/>
          <a:srcRect l="7856" t="73261" r="23678" b="7640"/>
          <a:stretch/>
        </p:blipFill>
        <p:spPr bwMode="auto">
          <a:xfrm>
            <a:off x="373790" y="4040927"/>
            <a:ext cx="11195776" cy="2451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3910" y="1699857"/>
            <a:ext cx="7907134" cy="126472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Добавить вложение (письмо заказчика о разрешении утверждать Сведения </a:t>
            </a:r>
            <a:r>
              <a:rPr lang="ru-RU" sz="1600" dirty="0" smtClean="0">
                <a:solidFill>
                  <a:schemeClr val="tx1"/>
                </a:solidFill>
              </a:rPr>
              <a:t>самостоятельно, рекомендуемый образец – Приложение № 5 к Порядку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от 17.12.2021 № 214н), скан-копию Сведений, утвержденных заказчиком на </a:t>
            </a:r>
            <a:r>
              <a:rPr lang="ru-RU" sz="1600" dirty="0">
                <a:solidFill>
                  <a:schemeClr val="tx1"/>
                </a:solidFill>
              </a:rPr>
              <a:t>бумажном носителе, либо скан-копию страницы договора с указанием в комментарии пункта </a:t>
            </a:r>
            <a:r>
              <a:rPr lang="ru-RU" sz="1600" dirty="0" smtClean="0">
                <a:solidFill>
                  <a:schemeClr val="tx1"/>
                </a:solidFill>
              </a:rPr>
              <a:t>договора о возможности самостоятельного утверждения Сведений)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endCxn id="26" idx="3"/>
          </p:cNvCxnSpPr>
          <p:nvPr/>
        </p:nvCxnSpPr>
        <p:spPr>
          <a:xfrm flipH="1" flipV="1">
            <a:off x="922148" y="1881864"/>
            <a:ext cx="1931763" cy="39647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7353981" y="4364318"/>
            <a:ext cx="3184247" cy="6074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Вложения загружены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0574" y="1636544"/>
            <a:ext cx="441574" cy="49064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2056326" y="4668038"/>
            <a:ext cx="5297655" cy="12008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666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7"/>
    </mc:Choice>
    <mc:Fallback xmlns="">
      <p:transition spd="slow" advTm="4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4"/>
          <a:srcRect l="7215" t="41049" r="8606" b="7640"/>
          <a:stretch/>
        </p:blipFill>
        <p:spPr bwMode="auto">
          <a:xfrm>
            <a:off x="712269" y="1417610"/>
            <a:ext cx="9394257" cy="47233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вкладки «Подписи»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64997" y="2728114"/>
            <a:ext cx="5950388" cy="1584003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На вкладке «Подписи» обязателен для заполнения реквизит «Телефон исполнителя»</a:t>
            </a: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Закрытые для редактирования поля раздела «Подписи» будут заполнены автоматически на этапах согласования и/или </a:t>
            </a:r>
            <a:r>
              <a:rPr lang="ru-RU" sz="1600" dirty="0" smtClean="0">
                <a:solidFill>
                  <a:schemeClr val="tx1"/>
                </a:solidFill>
              </a:rPr>
              <a:t>утверждения Сведений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>
            <a:endCxn id="26" idx="3"/>
          </p:cNvCxnSpPr>
          <p:nvPr/>
        </p:nvCxnSpPr>
        <p:spPr>
          <a:xfrm flipH="1" flipV="1">
            <a:off x="2627697" y="2685573"/>
            <a:ext cx="2437300" cy="29825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836709" y="2473941"/>
            <a:ext cx="1790988" cy="423263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764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5"/>
    </mc:Choice>
    <mc:Fallback xmlns="">
      <p:transition spd="slow" advTm="2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1" r="-32" b="4451"/>
          <a:stretch/>
        </p:blipFill>
        <p:spPr bwMode="auto">
          <a:xfrm>
            <a:off x="836709" y="1769131"/>
            <a:ext cx="10136091" cy="28382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Согласование/утверждение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6710" y="986941"/>
            <a:ext cx="9898172" cy="55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Как согласовать и утвердить документ можно посмотреть на слайдах с 10 по 14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7873465" y="1546079"/>
            <a:ext cx="1128869" cy="7112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5400000">
            <a:off x="5447762" y="4684271"/>
            <a:ext cx="63836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6709" y="5241746"/>
            <a:ext cx="9898173" cy="12511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результате согласования/утверждения документ перейдет в статус «На утверждении Заказчика» </a:t>
            </a:r>
            <a:r>
              <a:rPr lang="ru-RU" sz="1600" dirty="0" smtClean="0">
                <a:solidFill>
                  <a:schemeClr val="tx1"/>
                </a:solidFill>
              </a:rPr>
              <a:t>или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«</a:t>
            </a:r>
            <a:r>
              <a:rPr lang="ru-RU" sz="1600" dirty="0">
                <a:solidFill>
                  <a:schemeClr val="tx1"/>
                </a:solidFill>
              </a:rPr>
              <a:t>На исполнении ЦС» (при положительном результате прохождения контролей), «К отмене» (при отрицательном). Статус «К отмене» является неокончательным (см. слайд </a:t>
            </a:r>
            <a:r>
              <a:rPr lang="ru-RU" sz="1600" dirty="0" smtClean="0">
                <a:solidFill>
                  <a:schemeClr val="tx1"/>
                </a:solidFill>
              </a:rPr>
              <a:t>6) </a:t>
            </a:r>
            <a:r>
              <a:rPr lang="ru-RU" sz="1600" dirty="0">
                <a:solidFill>
                  <a:schemeClr val="tx1"/>
                </a:solidFill>
              </a:rPr>
              <a:t>, необходимо дождаться окончательного статуса «Отменен», ознакомиться с </a:t>
            </a:r>
            <a:r>
              <a:rPr lang="ru-RU" sz="1600" dirty="0" smtClean="0">
                <a:solidFill>
                  <a:schemeClr val="tx1"/>
                </a:solidFill>
              </a:rPr>
              <a:t>уведомлением, сформировать </a:t>
            </a:r>
            <a:r>
              <a:rPr lang="ru-RU" sz="1600" dirty="0">
                <a:solidFill>
                  <a:schemeClr val="tx1"/>
                </a:solidFill>
              </a:rPr>
              <a:t>новый корректный </a:t>
            </a:r>
            <a:r>
              <a:rPr lang="ru-RU" sz="1600" dirty="0" smtClean="0">
                <a:solidFill>
                  <a:schemeClr val="tx1"/>
                </a:solidFill>
              </a:rPr>
              <a:t>документ с учетом причин возврата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5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7"/>
    </mc:Choice>
    <mc:Fallback xmlns="">
      <p:transition spd="slow" advTm="5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37855" y="3785289"/>
            <a:ext cx="9999005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документа Платежное поручение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809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2"/>
    </mc:Choice>
    <mc:Fallback xmlns="">
      <p:transition spd="slow" advTm="2312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/>
          <p:nvPr/>
        </p:nvPicPr>
        <p:blipFill rotWithShape="1">
          <a:blip r:embed="rId3"/>
          <a:srcRect t="15787" r="24328" b="15092"/>
          <a:stretch/>
        </p:blipFill>
        <p:spPr bwMode="auto">
          <a:xfrm>
            <a:off x="570193" y="1367902"/>
            <a:ext cx="8062059" cy="52012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1050387" y="3082236"/>
            <a:ext cx="1394045" cy="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120267" y="4344326"/>
            <a:ext cx="2012522" cy="1078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8509511" y="4721511"/>
            <a:ext cx="2214065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Открыть ветки меню, добраться до списка «Все документы»</a:t>
            </a: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 flipV="1">
            <a:off x="2920399" y="3427293"/>
            <a:ext cx="5589112" cy="17261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 flipV="1">
            <a:off x="2554837" y="3082236"/>
            <a:ext cx="5954674" cy="20712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3078401" y="4355106"/>
            <a:ext cx="5431111" cy="7983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093930" y="3359951"/>
            <a:ext cx="2017953" cy="155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315998" y="1941323"/>
            <a:ext cx="803156" cy="1058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4119154" y="1951908"/>
            <a:ext cx="4390358" cy="320155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1204162" y="4560162"/>
            <a:ext cx="1240270" cy="1077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314567" y="5074286"/>
            <a:ext cx="1240270" cy="1077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2469210" y="4560162"/>
            <a:ext cx="6040300" cy="5932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2" idx="1"/>
          </p:cNvCxnSpPr>
          <p:nvPr/>
        </p:nvCxnSpPr>
        <p:spPr>
          <a:xfrm flipH="1" flipV="1">
            <a:off x="2584114" y="5085065"/>
            <a:ext cx="5925397" cy="683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292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4"/>
    </mc:Choice>
    <mc:Fallback xmlns="">
      <p:transition spd="slow" advTm="3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/>
          <p:nvPr/>
        </p:nvPicPr>
        <p:blipFill rotWithShape="1">
          <a:blip r:embed="rId3"/>
          <a:srcRect l="1925" t="20240" r="1871" b="17902"/>
          <a:stretch/>
        </p:blipFill>
        <p:spPr bwMode="auto">
          <a:xfrm>
            <a:off x="422369" y="1014225"/>
            <a:ext cx="9790035" cy="5097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60407" y="1876186"/>
            <a:ext cx="3681873" cy="5301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Выбрать из справочника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>
            <a:off x="2252313" y="2141251"/>
            <a:ext cx="5608094" cy="8082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>
            <a:off x="5861785" y="2141251"/>
            <a:ext cx="1998622" cy="9485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2315287" y="4550201"/>
            <a:ext cx="5545120" cy="70450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6401137" y="4517909"/>
            <a:ext cx="1459270" cy="124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7863840" y="3926962"/>
            <a:ext cx="3678440" cy="11818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Нажать </a:t>
            </a:r>
            <a:r>
              <a:rPr lang="ru-RU" sz="1600" dirty="0">
                <a:solidFill>
                  <a:schemeClr val="tx1"/>
                </a:solidFill>
              </a:rPr>
              <a:t>на справочник «Лицевые счета», все поля раздела «Плательщик» заполнятся автоматически</a:t>
            </a: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775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1"/>
    </mc:Choice>
    <mc:Fallback xmlns="">
      <p:transition spd="slow" advTm="5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 rotWithShape="1">
          <a:blip r:embed="rId3"/>
          <a:srcRect l="8819" t="39339" r="10209" b="9065"/>
          <a:stretch/>
        </p:blipFill>
        <p:spPr bwMode="auto">
          <a:xfrm>
            <a:off x="500514" y="1147653"/>
            <a:ext cx="8008219" cy="51183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«Плательщик и получатель»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764495" y="1498932"/>
            <a:ext cx="3200341" cy="962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Подраздел «Плательщик» заполняется автоматически при выборе лицевого счета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>
            <a:off x="2252313" y="1980075"/>
            <a:ext cx="6512182" cy="9693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>
            <a:off x="5678905" y="1980075"/>
            <a:ext cx="3085590" cy="893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771129" y="5481423"/>
            <a:ext cx="7033170" cy="1737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8" idx="1"/>
          </p:cNvCxnSpPr>
          <p:nvPr/>
        </p:nvCxnSpPr>
        <p:spPr>
          <a:xfrm flipH="1">
            <a:off x="5678905" y="4197159"/>
            <a:ext cx="3085590" cy="4092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8764495" y="2778975"/>
            <a:ext cx="3273223" cy="54312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Подраздел «Получатель»: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804299" y="5008351"/>
            <a:ext cx="3273223" cy="125084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при перечислении на расчетный </a:t>
            </a:r>
            <a:r>
              <a:rPr lang="ru-RU" sz="1600" dirty="0" smtClean="0">
                <a:solidFill>
                  <a:schemeClr val="tx1"/>
                </a:solidFill>
              </a:rPr>
              <a:t>счет в коммерческом банке заполняется вручную (БИК необходимо выбрать из справочника)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764495" y="3583816"/>
            <a:ext cx="3273223" cy="122668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перечислении на счета, открытые в органах Казначейства, заполняется автоматически при выборе лицевого счета из справочника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340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1"/>
    </mc:Choice>
    <mc:Fallback xmlns="">
      <p:transition spd="slow" advTm="7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03" y="5286374"/>
            <a:ext cx="5368092" cy="120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/>
          <p:cNvPicPr/>
          <p:nvPr/>
        </p:nvPicPr>
        <p:blipFill rotWithShape="1">
          <a:blip r:embed="rId4"/>
          <a:srcRect l="8178" t="35063" r="10369" b="34150"/>
          <a:stretch/>
        </p:blipFill>
        <p:spPr bwMode="auto">
          <a:xfrm>
            <a:off x="840203" y="3165382"/>
            <a:ext cx="9583955" cy="20130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/>
          <p:cNvPicPr/>
          <p:nvPr/>
        </p:nvPicPr>
        <p:blipFill rotWithShape="1">
          <a:blip r:embed="rId5"/>
          <a:srcRect l="8498" t="35633" r="10049" b="34435"/>
          <a:stretch/>
        </p:blipFill>
        <p:spPr bwMode="auto">
          <a:xfrm>
            <a:off x="840204" y="1014775"/>
            <a:ext cx="9583955" cy="193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«Расшифровка ПП»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43418" y="906793"/>
            <a:ext cx="3200341" cy="64287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8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</a:t>
            </a:r>
            <a:r>
              <a:rPr lang="ru-RU" sz="1600" dirty="0">
                <a:solidFill>
                  <a:schemeClr val="tx1"/>
                </a:solidFill>
              </a:rPr>
              <a:t>. Выбрать из справочника документ-основание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521474" y="1549667"/>
            <a:ext cx="0" cy="8791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290123" y="2413608"/>
            <a:ext cx="462702" cy="34209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616762" y="894388"/>
            <a:ext cx="3023747" cy="66358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Заполнить поле «Сумма к оплате» и «в т.ч. НДС»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7161196" y="1557978"/>
            <a:ext cx="7676" cy="81601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161196" y="1557977"/>
            <a:ext cx="635267" cy="81601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875475" y="2373989"/>
            <a:ext cx="1277124" cy="29145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343418" y="3437835"/>
            <a:ext cx="3023747" cy="66358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. Заполнить поле «УКО (КМИ)»/ОКС при наличии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661936" y="4651652"/>
            <a:ext cx="1082291" cy="29145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616761" y="3433687"/>
            <a:ext cx="3023747" cy="76292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4</a:t>
            </a:r>
            <a:r>
              <a:rPr lang="ru-RU" sz="1600" dirty="0">
                <a:solidFill>
                  <a:schemeClr val="tx1"/>
                </a:solidFill>
              </a:rPr>
              <a:t>. Нажать на справочник для выбора детализированного кода расходов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6208295" y="4206362"/>
            <a:ext cx="7484" cy="4253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5505378" y="4651652"/>
            <a:ext cx="808796" cy="29145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6910209" y="4308685"/>
            <a:ext cx="2609175" cy="37372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890103" y="2665446"/>
            <a:ext cx="4065164" cy="154091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6. </a:t>
            </a:r>
            <a:r>
              <a:rPr lang="ru-RU" sz="1600" dirty="0">
                <a:solidFill>
                  <a:schemeClr val="tx1"/>
                </a:solidFill>
              </a:rPr>
              <a:t>Графы </a:t>
            </a:r>
            <a:r>
              <a:rPr lang="ru-RU" sz="1600" dirty="0" smtClean="0">
                <a:solidFill>
                  <a:schemeClr val="tx1"/>
                </a:solidFill>
              </a:rPr>
              <a:t>«Информация о поступлении» </a:t>
            </a:r>
            <a:r>
              <a:rPr lang="ru-RU" sz="1600" dirty="0">
                <a:solidFill>
                  <a:schemeClr val="tx1"/>
                </a:solidFill>
              </a:rPr>
              <a:t>заполняются только для получателя – владельца </a:t>
            </a:r>
            <a:r>
              <a:rPr lang="ru-RU" sz="1600" dirty="0" smtClean="0">
                <a:solidFill>
                  <a:schemeClr val="tx1"/>
                </a:solidFill>
              </a:rPr>
              <a:t>л/сч </a:t>
            </a:r>
            <a:r>
              <a:rPr lang="ru-RU" sz="1600" dirty="0">
                <a:solidFill>
                  <a:schemeClr val="tx1"/>
                </a:solidFill>
              </a:rPr>
              <a:t>с кодом «71</a:t>
            </a:r>
            <a:r>
              <a:rPr lang="ru-RU" sz="1600" dirty="0" smtClean="0">
                <a:solidFill>
                  <a:schemeClr val="tx1"/>
                </a:solidFill>
              </a:rPr>
              <a:t>», указываются код </a:t>
            </a:r>
            <a:r>
              <a:rPr lang="ru-RU" sz="1600" dirty="0">
                <a:solidFill>
                  <a:schemeClr val="tx1"/>
                </a:solidFill>
              </a:rPr>
              <a:t>источника поступлений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(</a:t>
            </a:r>
            <a:r>
              <a:rPr lang="ru-RU" sz="1400" dirty="0">
                <a:solidFill>
                  <a:schemeClr val="tx1"/>
                </a:solidFill>
              </a:rPr>
              <a:t>Приложение № 2 к Порядку от 17.12.2021 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№ </a:t>
            </a:r>
            <a:r>
              <a:rPr lang="ru-RU" sz="1400" dirty="0">
                <a:solidFill>
                  <a:schemeClr val="tx1"/>
                </a:solidFill>
              </a:rPr>
              <a:t>214н)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smtClean="0">
                <a:solidFill>
                  <a:schemeClr val="tx1"/>
                </a:solidFill>
              </a:rPr>
              <a:t>аналитический код раздела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H="1">
            <a:off x="9532042" y="4206362"/>
            <a:ext cx="314829" cy="3090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6739345" y="5329582"/>
            <a:ext cx="4570339" cy="12975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5. В справочнике «Перечень направлений расходования целевых средств»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(</a:t>
            </a:r>
            <a:r>
              <a:rPr lang="ru-RU" sz="1400" dirty="0">
                <a:solidFill>
                  <a:schemeClr val="tx1"/>
                </a:solidFill>
              </a:rPr>
              <a:t>Приложение № </a:t>
            </a:r>
            <a:r>
              <a:rPr lang="ru-RU" sz="1400" dirty="0" smtClean="0">
                <a:solidFill>
                  <a:schemeClr val="tx1"/>
                </a:solidFill>
              </a:rPr>
              <a:t>3 </a:t>
            </a:r>
            <a:r>
              <a:rPr lang="ru-RU" sz="1400" dirty="0">
                <a:solidFill>
                  <a:schemeClr val="tx1"/>
                </a:solidFill>
              </a:rPr>
              <a:t>к Порядку от 17.12.2021 № 214н</a:t>
            </a:r>
            <a:r>
              <a:rPr lang="ru-RU" sz="1600" dirty="0">
                <a:solidFill>
                  <a:schemeClr val="tx1"/>
                </a:solidFill>
              </a:rPr>
              <a:t>) для выбора детализированного кода </a:t>
            </a:r>
            <a:r>
              <a:rPr lang="ru-RU" sz="1600" dirty="0" smtClean="0">
                <a:solidFill>
                  <a:schemeClr val="tx1"/>
                </a:solidFill>
              </a:rPr>
              <a:t>расходов можно воспользоваться фильтром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7" name="Прямая со стрелкой 46"/>
          <p:cNvCxnSpPr>
            <a:stCxn id="46" idx="1"/>
          </p:cNvCxnSpPr>
          <p:nvPr/>
        </p:nvCxnSpPr>
        <p:spPr>
          <a:xfrm flipH="1" flipV="1">
            <a:off x="4273617" y="5889624"/>
            <a:ext cx="2465728" cy="887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10140015" y="858508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6" name="Рисунок 35"/>
          <p:cNvPicPr/>
          <p:nvPr/>
        </p:nvPicPr>
        <p:blipFill rotWithShape="1">
          <a:blip r:embed="rId7"/>
          <a:srcRect l="73762" t="65565" r="18146" b="28446"/>
          <a:stretch/>
        </p:blipFill>
        <p:spPr bwMode="auto">
          <a:xfrm>
            <a:off x="2752825" y="4308685"/>
            <a:ext cx="991402" cy="32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3" name="Прямая со стрелкой 32"/>
          <p:cNvCxnSpPr/>
          <p:nvPr/>
        </p:nvCxnSpPr>
        <p:spPr>
          <a:xfrm>
            <a:off x="2943588" y="4109698"/>
            <a:ext cx="559839" cy="5419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592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82"/>
    </mc:Choice>
    <mc:Fallback xmlns="">
      <p:transition spd="slow" advTm="10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  <p:bldP spid="27" grpId="0" animBg="1"/>
      <p:bldP spid="30" grpId="0" animBg="1"/>
      <p:bldP spid="31" grpId="0" animBg="1"/>
      <p:bldP spid="32" grpId="0" animBg="1"/>
      <p:bldP spid="34" grpId="0" animBg="1"/>
      <p:bldP spid="37" grpId="0" animBg="1"/>
      <p:bldP spid="40" grpId="0" animBg="1"/>
      <p:bldP spid="42" grpId="0" animBg="1"/>
      <p:bldP spid="4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3"/>
          <a:srcRect l="8337" t="40764" r="11010" b="39852"/>
          <a:stretch/>
        </p:blipFill>
        <p:spPr bwMode="auto">
          <a:xfrm>
            <a:off x="840204" y="4239220"/>
            <a:ext cx="10584220" cy="2138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/>
          <p:cNvPicPr/>
          <p:nvPr/>
        </p:nvPicPr>
        <p:blipFill rotWithShape="1">
          <a:blip r:embed="rId4"/>
          <a:srcRect l="8498" t="35633" r="10049" b="34435"/>
          <a:stretch/>
        </p:blipFill>
        <p:spPr bwMode="auto">
          <a:xfrm>
            <a:off x="840204" y="1014775"/>
            <a:ext cx="10584983" cy="25828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«Расшифровка ПП»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99341" y="750685"/>
            <a:ext cx="4016438" cy="67996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Чек-бокс заполняется </a:t>
            </a:r>
            <a:r>
              <a:rPr lang="ru-RU" sz="1600" dirty="0" smtClean="0">
                <a:solidFill>
                  <a:schemeClr val="tx1"/>
                </a:solidFill>
              </a:rPr>
              <a:t>в </a:t>
            </a:r>
            <a:r>
              <a:rPr lang="ru-RU" sz="1600" dirty="0">
                <a:solidFill>
                  <a:schemeClr val="tx1"/>
                </a:solidFill>
              </a:rPr>
              <a:t>случае возврата плательщику ошибочно или излишне поступивших средств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405494" y="69914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1396917" y="1421581"/>
            <a:ext cx="875559" cy="59146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091375" y="1875625"/>
            <a:ext cx="929930" cy="34209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95637" y="780890"/>
            <a:ext cx="4235867" cy="66358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Чек-бокс заполняется только в случае осуществления консолидированной закупки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4063967" y="1384040"/>
            <a:ext cx="2431670" cy="60075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092896" y="1949560"/>
            <a:ext cx="1857587" cy="29145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495637" y="3900011"/>
            <a:ext cx="4570339" cy="10721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  <a:alpha val="5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Подраздел </a:t>
            </a:r>
            <a:r>
              <a:rPr lang="ru-RU" sz="1600" dirty="0" smtClean="0">
                <a:solidFill>
                  <a:schemeClr val="tx1"/>
                </a:solidFill>
              </a:rPr>
              <a:t>«Реквизиты контракта/договора, по которому совершается выплата» заполняется </a:t>
            </a:r>
            <a:r>
              <a:rPr lang="ru-RU" sz="1600" dirty="0">
                <a:solidFill>
                  <a:schemeClr val="tx1"/>
                </a:solidFill>
              </a:rPr>
              <a:t>только при перечислении на 71 </a:t>
            </a:r>
            <a:r>
              <a:rPr lang="ru-RU" sz="1600" dirty="0" smtClean="0">
                <a:solidFill>
                  <a:schemeClr val="tx1"/>
                </a:solidFill>
              </a:rPr>
              <a:t>л/сч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H="1">
            <a:off x="2098811" y="4523874"/>
            <a:ext cx="4396826" cy="6549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91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9"/>
    </mc:Choice>
    <mc:Fallback xmlns="">
      <p:transition spd="slow" advTm="6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  <p:bldP spid="27" grpId="0" animBg="1"/>
      <p:bldP spid="30" grpId="0" animBg="1"/>
      <p:bldP spid="4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/>
          <p:nvPr/>
        </p:nvPicPr>
        <p:blipFill rotWithShape="1">
          <a:blip r:embed="rId3"/>
          <a:srcRect l="8178" t="43900" r="9246" b="9065"/>
          <a:stretch/>
        </p:blipFill>
        <p:spPr bwMode="auto">
          <a:xfrm>
            <a:off x="377021" y="2022259"/>
            <a:ext cx="11192545" cy="39682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«Расшифровка ПП»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37509" y="867197"/>
            <a:ext cx="9213668" cy="56807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Платежное поручение без подтверждающих документов или </a:t>
            </a:r>
            <a:br>
              <a:rPr lang="ru-RU" sz="1600" b="1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с 1-2 подтверждающими документами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405494" y="708200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6131293" y="1671992"/>
            <a:ext cx="5778039" cy="157761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</a:t>
            </a:r>
            <a:r>
              <a:rPr lang="ru-RU" sz="1600" dirty="0">
                <a:solidFill>
                  <a:schemeClr val="tx1"/>
                </a:solidFill>
              </a:rPr>
              <a:t>. Выбрать вид документа из справочника. Если нужный вид отсутствует, выбрать «Иное основание» и заполнить </a:t>
            </a:r>
            <a:r>
              <a:rPr lang="ru-RU" sz="1600" dirty="0" smtClean="0">
                <a:solidFill>
                  <a:schemeClr val="tx1"/>
                </a:solidFill>
              </a:rPr>
              <a:t>вручную, указать номер, дату, сумму документа, прикрепить скан-копию, созданную с оригинала документа.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Если предоставление подтверждающих документов не предусмотрено, то поле не заполняется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8" name="Прямая со стрелкой 37"/>
          <p:cNvCxnSpPr>
            <a:stCxn id="46" idx="1"/>
          </p:cNvCxnSpPr>
          <p:nvPr/>
        </p:nvCxnSpPr>
        <p:spPr>
          <a:xfrm flipH="1">
            <a:off x="2937961" y="2460800"/>
            <a:ext cx="3193332" cy="18181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131293" y="3421747"/>
            <a:ext cx="5778039" cy="179505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. Заполнить поле «Краткая дополнительная информация о цели платежа</a:t>
            </a:r>
            <a:r>
              <a:rPr lang="ru-RU" sz="1600" dirty="0">
                <a:solidFill>
                  <a:schemeClr val="tx1"/>
                </a:solidFill>
              </a:rPr>
              <a:t>» </a:t>
            </a:r>
            <a:r>
              <a:rPr lang="ru-RU" sz="1600" dirty="0" smtClean="0">
                <a:solidFill>
                  <a:schemeClr val="tx1"/>
                </a:solidFill>
              </a:rPr>
              <a:t>(указать </a:t>
            </a:r>
            <a:r>
              <a:rPr lang="ru-RU" sz="1600" dirty="0">
                <a:solidFill>
                  <a:schemeClr val="tx1"/>
                </a:solidFill>
              </a:rPr>
              <a:t>только текстовое назначение платежа и ИГК (при перечислении средств в бюджетную систему</a:t>
            </a:r>
            <a:r>
              <a:rPr lang="ru-RU" sz="1600" dirty="0" smtClean="0">
                <a:solidFill>
                  <a:schemeClr val="tx1"/>
                </a:solidFill>
              </a:rPr>
              <a:t>)).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Например: «заработная плата за июнь», «оплата за услуги спецтехники», «оплата за приобретение строит. материалов»,  «возмещение оплаты за приобретение строит.материалов»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 стрелкой 22"/>
          <p:cNvCxnSpPr>
            <a:stCxn id="22" idx="1"/>
          </p:cNvCxnSpPr>
          <p:nvPr/>
        </p:nvCxnSpPr>
        <p:spPr>
          <a:xfrm flipH="1">
            <a:off x="2541069" y="4319275"/>
            <a:ext cx="3590224" cy="646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6186797" y="5395525"/>
            <a:ext cx="5778039" cy="69454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. Поле «Назначение платежа» заполняется автоматически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>
            <a:stCxn id="29" idx="1"/>
          </p:cNvCxnSpPr>
          <p:nvPr/>
        </p:nvCxnSpPr>
        <p:spPr>
          <a:xfrm flipH="1" flipV="1">
            <a:off x="783195" y="5395525"/>
            <a:ext cx="5403602" cy="3472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494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5"/>
    </mc:Choice>
    <mc:Fallback xmlns="">
      <p:transition spd="slow" advTm="7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2" grpId="0" animBg="1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 rotWithShape="1">
          <a:blip r:embed="rId3"/>
          <a:srcRect l="9300" t="53972" r="13095" b="24363"/>
          <a:stretch/>
        </p:blipFill>
        <p:spPr bwMode="auto">
          <a:xfrm>
            <a:off x="325766" y="3787067"/>
            <a:ext cx="7961586" cy="19557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/>
          <p:cNvPicPr/>
          <p:nvPr/>
        </p:nvPicPr>
        <p:blipFill rotWithShape="1">
          <a:blip r:embed="rId4"/>
          <a:srcRect l="8498" t="55302" r="10208" b="23888"/>
          <a:stretch/>
        </p:blipFill>
        <p:spPr bwMode="auto">
          <a:xfrm>
            <a:off x="325766" y="1550644"/>
            <a:ext cx="10964668" cy="20757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«Расшифровка ПП»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50126" y="867197"/>
            <a:ext cx="9239794" cy="56807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Платежное поручение с большим объемом подтверждающих документов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349990" y="71722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5256266" y="1771988"/>
            <a:ext cx="4474876" cy="73953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Если подтверждающих документов больше двух, то необходимо заполнить чек-бокс «Реестр документов-оснований»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8" name="Прямая со стрелкой 37"/>
          <p:cNvCxnSpPr>
            <a:stCxn id="46" idx="1"/>
          </p:cNvCxnSpPr>
          <p:nvPr/>
        </p:nvCxnSpPr>
        <p:spPr>
          <a:xfrm flipH="1" flipV="1">
            <a:off x="2165686" y="2050182"/>
            <a:ext cx="3090580" cy="9157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81236" y="1923751"/>
            <a:ext cx="1584448" cy="34209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5" name="Рисунок 24"/>
          <p:cNvPicPr/>
          <p:nvPr/>
        </p:nvPicPr>
        <p:blipFill rotWithShape="1">
          <a:blip r:embed="rId5"/>
          <a:srcRect l="46286" t="54162" r="11063" b="24363"/>
          <a:stretch/>
        </p:blipFill>
        <p:spPr bwMode="auto">
          <a:xfrm>
            <a:off x="6131293" y="3803705"/>
            <a:ext cx="4595222" cy="19390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Скругленный прямоугольник 25"/>
          <p:cNvSpPr/>
          <p:nvPr/>
        </p:nvSpPr>
        <p:spPr>
          <a:xfrm>
            <a:off x="432405" y="5858529"/>
            <a:ext cx="2455174" cy="7540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Выбрать из справочника идентификатор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7" name="Прямая со стрелкой 26"/>
          <p:cNvCxnSpPr>
            <a:stCxn id="26" idx="0"/>
          </p:cNvCxnSpPr>
          <p:nvPr/>
        </p:nvCxnSpPr>
        <p:spPr>
          <a:xfrm flipV="1">
            <a:off x="1659992" y="5042035"/>
            <a:ext cx="1612911" cy="8164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2995824" y="5556178"/>
            <a:ext cx="5291528" cy="10563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3. Выбрать </a:t>
            </a:r>
            <a:r>
              <a:rPr lang="ru-RU" sz="1600" dirty="0">
                <a:solidFill>
                  <a:schemeClr val="tx1"/>
                </a:solidFill>
              </a:rPr>
              <a:t>вид документа из справочника. Если нужный вид отсутствует, выбрать «Иное основание» и заполнить </a:t>
            </a:r>
            <a:r>
              <a:rPr lang="ru-RU" sz="1600" dirty="0" smtClean="0">
                <a:solidFill>
                  <a:schemeClr val="tx1"/>
                </a:solidFill>
              </a:rPr>
              <a:t>вручную, указать номер, дату, сумму документа, </a:t>
            </a:r>
            <a:r>
              <a:rPr lang="ru-RU" sz="1600" dirty="0">
                <a:solidFill>
                  <a:schemeClr val="tx1"/>
                </a:solidFill>
              </a:rPr>
              <a:t>прикрепить сканированную копию документа</a:t>
            </a:r>
          </a:p>
        </p:txBody>
      </p:sp>
      <p:cxnSp>
        <p:nvCxnSpPr>
          <p:cNvPr id="30" name="Прямая со стрелкой 29"/>
          <p:cNvCxnSpPr>
            <a:stCxn id="28" idx="0"/>
          </p:cNvCxnSpPr>
          <p:nvPr/>
        </p:nvCxnSpPr>
        <p:spPr>
          <a:xfrm flipH="1" flipV="1">
            <a:off x="4339060" y="5042036"/>
            <a:ext cx="1302528" cy="5141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8" idx="0"/>
          </p:cNvCxnSpPr>
          <p:nvPr/>
        </p:nvCxnSpPr>
        <p:spPr>
          <a:xfrm flipH="1" flipV="1">
            <a:off x="4920536" y="5093210"/>
            <a:ext cx="721052" cy="4629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8" idx="0"/>
          </p:cNvCxnSpPr>
          <p:nvPr/>
        </p:nvCxnSpPr>
        <p:spPr>
          <a:xfrm flipV="1">
            <a:off x="5641588" y="5027870"/>
            <a:ext cx="395490" cy="5283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28" idx="0"/>
          </p:cNvCxnSpPr>
          <p:nvPr/>
        </p:nvCxnSpPr>
        <p:spPr>
          <a:xfrm flipV="1">
            <a:off x="5641588" y="5031384"/>
            <a:ext cx="898859" cy="5247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8" idx="0"/>
          </p:cNvCxnSpPr>
          <p:nvPr/>
        </p:nvCxnSpPr>
        <p:spPr>
          <a:xfrm flipV="1">
            <a:off x="5641588" y="5063340"/>
            <a:ext cx="2566768" cy="4928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6708809" y="2672179"/>
            <a:ext cx="4776500" cy="16410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случае указания нескольких документов по одной операции (например, счет, тн, счет-фактура) в поле «Сумма» заполняется сумма по каждому документу, в поле «Сумма, подлежащая возмещению» – только по документу, подлежащему возмещению (например, тн)</a:t>
            </a:r>
          </a:p>
        </p:txBody>
      </p:sp>
      <p:cxnSp>
        <p:nvCxnSpPr>
          <p:cNvPr id="64" name="Прямая со стрелкой 63"/>
          <p:cNvCxnSpPr>
            <a:stCxn id="43" idx="2"/>
          </p:cNvCxnSpPr>
          <p:nvPr/>
        </p:nvCxnSpPr>
        <p:spPr>
          <a:xfrm flipH="1">
            <a:off x="7016817" y="4313261"/>
            <a:ext cx="2080242" cy="5141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43" idx="2"/>
          </p:cNvCxnSpPr>
          <p:nvPr/>
        </p:nvCxnSpPr>
        <p:spPr>
          <a:xfrm>
            <a:off x="9097059" y="4313261"/>
            <a:ext cx="36253" cy="45054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775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10"/>
    </mc:Choice>
    <mc:Fallback xmlns="">
      <p:transition spd="slow" advTm="11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17" grpId="0" animBg="1"/>
      <p:bldP spid="26" grpId="0" animBg="1"/>
      <p:bldP spid="28" grpId="0" animBg="1"/>
      <p:bldP spid="4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3"/>
          <a:srcRect l="8552" t="64614" r="9567" b="17142"/>
          <a:stretch/>
        </p:blipFill>
        <p:spPr bwMode="auto">
          <a:xfrm>
            <a:off x="597740" y="2893628"/>
            <a:ext cx="10490561" cy="2059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«Налоговые платежи»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7739" y="1837840"/>
            <a:ext cx="10490561" cy="6799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Раздел «Налоговые платежи» заполняется при перечислении средств в бюджетную систему в соответствии с правилами указания информации в полях 101, 104-110 </a:t>
            </a:r>
            <a:r>
              <a:rPr lang="ru-RU" sz="1600" dirty="0" smtClean="0">
                <a:solidFill>
                  <a:schemeClr val="tx1"/>
                </a:solidFill>
              </a:rPr>
              <a:t>платежного поручения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405494" y="742411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066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8"/>
    </mc:Choice>
    <mc:Fallback xmlns="">
      <p:transition spd="slow" advTm="1608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 rotWithShape="1">
          <a:blip r:embed="rId3"/>
          <a:srcRect l="8552" t="51881" r="10636" b="8970"/>
          <a:stretch/>
        </p:blipFill>
        <p:spPr bwMode="auto">
          <a:xfrm>
            <a:off x="250747" y="981334"/>
            <a:ext cx="11550459" cy="4225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«Подписи»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38662" y="4623851"/>
            <a:ext cx="4934222" cy="18361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 вкладке «Подписи» обязателен для заполнения реквизит «Телефон исполнителя»</a:t>
            </a:r>
          </a:p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Закрытые для редактирования поля раздела «Подписи» будут заполнены автоматически на этапах согласования и/или утверждения </a:t>
            </a:r>
            <a:r>
              <a:rPr lang="ru-RU" sz="1600" dirty="0" smtClean="0">
                <a:solidFill>
                  <a:schemeClr val="tx1"/>
                </a:solidFill>
              </a:rPr>
              <a:t>Платежного поручения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299669" y="733384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2" idx="1"/>
            <a:endCxn id="13" idx="3"/>
          </p:cNvCxnSpPr>
          <p:nvPr/>
        </p:nvCxnSpPr>
        <p:spPr>
          <a:xfrm flipH="1" flipV="1">
            <a:off x="3234087" y="4674990"/>
            <a:ext cx="3104575" cy="8669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82046" y="4412219"/>
            <a:ext cx="2852041" cy="525541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491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4"/>
    </mc:Choice>
    <mc:Fallback xmlns="">
      <p:transition spd="slow" advTm="3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1" r="-32" b="4451"/>
          <a:stretch/>
        </p:blipFill>
        <p:spPr bwMode="auto">
          <a:xfrm>
            <a:off x="836709" y="1769131"/>
            <a:ext cx="10136091" cy="28382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Согласование/утверждение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6709" y="1088406"/>
            <a:ext cx="9898172" cy="55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Как согласовать и утвердить документ можно посмотреть на слайдах с 10 по 14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7665805" y="1660081"/>
            <a:ext cx="1333816" cy="6218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5400000">
            <a:off x="5447762" y="4684271"/>
            <a:ext cx="63836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6710" y="5241746"/>
            <a:ext cx="9898172" cy="11420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результате </a:t>
            </a:r>
            <a:r>
              <a:rPr lang="ru-RU" sz="1600" dirty="0">
                <a:solidFill>
                  <a:schemeClr val="tx1"/>
                </a:solidFill>
              </a:rPr>
              <a:t>согласования/утверждения документ перейдет в статус «На исполнении ЦС» (при положительном результате прохождения контролей), «К отмене» (при отрицательном). Статус «К отмене» является неокончательным (см. слайд </a:t>
            </a:r>
            <a:r>
              <a:rPr lang="ru-RU" sz="1600" dirty="0" smtClean="0">
                <a:solidFill>
                  <a:schemeClr val="tx1"/>
                </a:solidFill>
              </a:rPr>
              <a:t>6), </a:t>
            </a:r>
            <a:r>
              <a:rPr lang="ru-RU" sz="1600" dirty="0">
                <a:solidFill>
                  <a:schemeClr val="tx1"/>
                </a:solidFill>
              </a:rPr>
              <a:t>необходимо дождаться окончательного статуса «Отменен», ознакомиться с </a:t>
            </a:r>
            <a:r>
              <a:rPr lang="ru-RU" sz="1600" dirty="0" smtClean="0">
                <a:solidFill>
                  <a:schemeClr val="tx1"/>
                </a:solidFill>
              </a:rPr>
              <a:t>уведомлением, </a:t>
            </a:r>
            <a:r>
              <a:rPr lang="ru-RU" sz="1600" dirty="0">
                <a:solidFill>
                  <a:schemeClr val="tx1"/>
                </a:solidFill>
              </a:rPr>
              <a:t>сформировать новый корректный </a:t>
            </a:r>
            <a:r>
              <a:rPr lang="ru-RU" sz="1600" dirty="0" smtClean="0">
                <a:solidFill>
                  <a:schemeClr val="tx1"/>
                </a:solidFill>
              </a:rPr>
              <a:t>документ с учетом причин возврата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594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6"/>
    </mc:Choice>
    <mc:Fallback xmlns="">
      <p:transition spd="slow" advTm="5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47480" y="3283351"/>
            <a:ext cx="7799753" cy="99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документа </a:t>
            </a:r>
          </a:p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уточнении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клиента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425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1"/>
    </mc:Choice>
    <mc:Fallback xmlns="">
      <p:transition spd="slow" advTm="1401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4"/>
          <a:srcRect t="15788" r="18938" b="9127"/>
          <a:stretch/>
        </p:blipFill>
        <p:spPr bwMode="auto">
          <a:xfrm>
            <a:off x="438047" y="1238871"/>
            <a:ext cx="8383736" cy="5129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36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уточнении операций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09362" y="1501279"/>
            <a:ext cx="4228588" cy="3773365"/>
          </a:xfrm>
          <a:prstGeom prst="roundRect">
            <a:avLst/>
          </a:prstGeom>
          <a:solidFill>
            <a:schemeClr val="bg2"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Уведомление об уточнении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операций </a:t>
            </a:r>
            <a:r>
              <a:rPr lang="ru-RU" sz="1600" b="1" dirty="0">
                <a:solidFill>
                  <a:schemeClr val="tx1"/>
                </a:solidFill>
              </a:rPr>
              <a:t>клиента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применяется </a:t>
            </a:r>
            <a:r>
              <a:rPr lang="ru-RU" sz="1600" dirty="0">
                <a:solidFill>
                  <a:schemeClr val="tx1"/>
                </a:solidFill>
              </a:rPr>
              <a:t>для: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1) Корректировки кассового расхода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2) Отнесения на раздел лицевого счета поступления, отраженного ранее в составе общего остатка на лицевом счете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3) Корректировки кода поступления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4) Уточнения поступления как восстановление кассового расхода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5) Уточнения невыясненных поступлений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6) Корректировки ошибочно направленного Уведомления об уточнении операций клиента</a:t>
            </a:r>
          </a:p>
        </p:txBody>
      </p:sp>
      <p:cxnSp>
        <p:nvCxnSpPr>
          <p:cNvPr id="19" name="Прямая со стрелкой 18"/>
          <p:cNvCxnSpPr>
            <a:stCxn id="22" idx="0"/>
          </p:cNvCxnSpPr>
          <p:nvPr/>
        </p:nvCxnSpPr>
        <p:spPr>
          <a:xfrm flipH="1" flipV="1">
            <a:off x="4506082" y="1770362"/>
            <a:ext cx="1660467" cy="37344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3094603" y="1730041"/>
            <a:ext cx="1500326" cy="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638818" y="3387961"/>
            <a:ext cx="1438181" cy="801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682309" y="3621483"/>
            <a:ext cx="2200228" cy="1481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5059516" y="5504815"/>
            <a:ext cx="2214065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Открыть ветки меню, добраться до списка «Все документы»</a:t>
            </a:r>
          </a:p>
        </p:txBody>
      </p:sp>
      <p:cxnSp>
        <p:nvCxnSpPr>
          <p:cNvPr id="24" name="Прямая со стрелкой 23"/>
          <p:cNvCxnSpPr>
            <a:stCxn id="22" idx="0"/>
          </p:cNvCxnSpPr>
          <p:nvPr/>
        </p:nvCxnSpPr>
        <p:spPr>
          <a:xfrm flipH="1" flipV="1">
            <a:off x="2054138" y="3408273"/>
            <a:ext cx="4112411" cy="20965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69316" y="4754621"/>
            <a:ext cx="2013221" cy="25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014936" y="5429535"/>
            <a:ext cx="1467007" cy="461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2481943" y="5429535"/>
            <a:ext cx="3636054" cy="629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2854341" y="4754621"/>
            <a:ext cx="3241659" cy="7317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240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0"/>
    </mc:Choice>
    <mc:Fallback xmlns="">
      <p:transition spd="slow" advTm="4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4"/>
          <a:srcRect l="1497" t="22235" r="1978" b="12579"/>
          <a:stretch/>
        </p:blipFill>
        <p:spPr bwMode="auto">
          <a:xfrm>
            <a:off x="649403" y="1163778"/>
            <a:ext cx="9890259" cy="50252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уточнении операций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>
            <a:stCxn id="22" idx="0"/>
          </p:cNvCxnSpPr>
          <p:nvPr/>
        </p:nvCxnSpPr>
        <p:spPr>
          <a:xfrm flipH="1" flipV="1">
            <a:off x="8007297" y="2335414"/>
            <a:ext cx="958636" cy="4753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554804" y="2810811"/>
            <a:ext cx="4822257" cy="122217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013735" y="4410356"/>
            <a:ext cx="2733575" cy="51777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Выбрать из справочника лицевой счет</a:t>
            </a:r>
          </a:p>
        </p:txBody>
      </p:sp>
      <p:cxnSp>
        <p:nvCxnSpPr>
          <p:cNvPr id="26" name="Прямая со стрелкой 25"/>
          <p:cNvCxnSpPr>
            <a:stCxn id="25" idx="0"/>
          </p:cNvCxnSpPr>
          <p:nvPr/>
        </p:nvCxnSpPr>
        <p:spPr>
          <a:xfrm flipH="1" flipV="1">
            <a:off x="4656259" y="3237754"/>
            <a:ext cx="724264" cy="11726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7585633" y="1978404"/>
            <a:ext cx="421664" cy="35701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329067" y="2909875"/>
            <a:ext cx="421664" cy="35701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459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"/>
    </mc:Choice>
    <mc:Fallback xmlns="">
      <p:transition spd="slow" advTm="4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30" grpId="0" animBg="1"/>
      <p:bldP spid="3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2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559" y="4752065"/>
            <a:ext cx="6947532" cy="1898498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 rotWithShape="1">
          <a:blip r:embed="rId5"/>
          <a:srcRect l="6470" t="55248" r="11099" b="5582"/>
          <a:stretch/>
        </p:blipFill>
        <p:spPr bwMode="auto">
          <a:xfrm>
            <a:off x="420559" y="1175115"/>
            <a:ext cx="10427113" cy="33493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уточнении операций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раздела «Уточняемые реквизиты»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>
            <a:stCxn id="22" idx="1"/>
          </p:cNvCxnSpPr>
          <p:nvPr/>
        </p:nvCxnSpPr>
        <p:spPr>
          <a:xfrm flipH="1">
            <a:off x="2387066" y="1545299"/>
            <a:ext cx="2630064" cy="11071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5017130" y="1014056"/>
            <a:ext cx="4822257" cy="10624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подразделе «Уточняемые реквизиты» </a:t>
            </a:r>
            <a:r>
              <a:rPr lang="ru-RU" sz="1600" dirty="0" smtClean="0">
                <a:solidFill>
                  <a:schemeClr val="tx1"/>
                </a:solidFill>
              </a:rPr>
              <a:t>необходимо выбрать </a:t>
            </a:r>
            <a:r>
              <a:rPr lang="ru-RU" sz="1600" dirty="0">
                <a:solidFill>
                  <a:schemeClr val="tx1"/>
                </a:solidFill>
              </a:rPr>
              <a:t>наименование уточняемого документа, затем из предложенного списка выбрать сам уточняемый документ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714593" y="4173078"/>
            <a:ext cx="4822257" cy="7160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подразделе </a:t>
            </a:r>
            <a:r>
              <a:rPr lang="ru-RU" sz="1600" dirty="0" smtClean="0">
                <a:solidFill>
                  <a:schemeClr val="tx1"/>
                </a:solidFill>
              </a:rPr>
              <a:t>«реквизиты</a:t>
            </a:r>
            <a:r>
              <a:rPr lang="ru-RU" sz="1600" dirty="0">
                <a:solidFill>
                  <a:schemeClr val="tx1"/>
                </a:solidFill>
              </a:rPr>
              <a:t>» все поля заполнятся автоматически на основании выбранного </a:t>
            </a:r>
            <a:r>
              <a:rPr lang="ru-RU" sz="1600" dirty="0" smtClean="0">
                <a:solidFill>
                  <a:schemeClr val="tx1"/>
                </a:solidFill>
              </a:rPr>
              <a:t>документа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stCxn id="22" idx="1"/>
          </p:cNvCxnSpPr>
          <p:nvPr/>
        </p:nvCxnSpPr>
        <p:spPr>
          <a:xfrm flipH="1">
            <a:off x="4602048" y="1545299"/>
            <a:ext cx="415082" cy="75889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5" idx="1"/>
          </p:cNvCxnSpPr>
          <p:nvPr/>
        </p:nvCxnSpPr>
        <p:spPr>
          <a:xfrm flipH="1">
            <a:off x="1998354" y="4531118"/>
            <a:ext cx="716239" cy="13207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7921168" y="4068329"/>
            <a:ext cx="3026840" cy="2478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случае если необходимо уточнить документ прошлого года, сначала нужно выбрать вид уточняемой операции «0-остаток на начало года», а затем </a:t>
            </a:r>
            <a:r>
              <a:rPr lang="ru-RU" sz="1600" dirty="0" smtClean="0">
                <a:solidFill>
                  <a:schemeClr val="tx1"/>
                </a:solidFill>
              </a:rPr>
              <a:t>уточняемый документ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358696" y="2304191"/>
            <a:ext cx="1236664" cy="35701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flipH="1" flipV="1">
            <a:off x="8453350" y="2688485"/>
            <a:ext cx="878539" cy="13731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38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7"/>
    </mc:Choice>
    <mc:Fallback xmlns="">
      <p:transition spd="slow" advTm="7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3" grpId="0" animBg="1"/>
      <p:bldP spid="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2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7" y="5097547"/>
            <a:ext cx="8435536" cy="152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7" y="1010502"/>
            <a:ext cx="9721423" cy="27518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39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уточнении операций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раздела «Уточненные реквизиты»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1081133" y="2522641"/>
            <a:ext cx="2672002" cy="95207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УФК по Архангельской области и Ненецкому автономному округу (ООО «Тест</a:t>
            </a:r>
            <a:r>
              <a:rPr lang="ru-RU" sz="1600" dirty="0">
                <a:solidFill>
                  <a:schemeClr val="tx1"/>
                </a:solidFill>
              </a:rPr>
              <a:t>» </a:t>
            </a:r>
            <a:r>
              <a:rPr lang="ru-RU" sz="1600" dirty="0" smtClean="0">
                <a:solidFill>
                  <a:schemeClr val="tx1"/>
                </a:solidFill>
              </a:rPr>
              <a:t>712А1111111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83412" y="3762358"/>
            <a:ext cx="3619656" cy="915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Обязательно выбрать номер по порядку, иначе остальные поля подраздела не будут доступны для редактирования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583411" y="2949242"/>
            <a:ext cx="696749" cy="8131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6631002" y="3067801"/>
            <a:ext cx="5198446" cy="9186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Поля «Вид уточняемой операции» и «Сумма» обязательны к заполнению при любом виде корректировки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38957" y="2592232"/>
            <a:ext cx="627729" cy="35701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555762" y="2540553"/>
            <a:ext cx="1855691" cy="35701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2" name="Прямая со стрелкой 31"/>
          <p:cNvCxnSpPr>
            <a:stCxn id="23" idx="1"/>
          </p:cNvCxnSpPr>
          <p:nvPr/>
        </p:nvCxnSpPr>
        <p:spPr>
          <a:xfrm flipH="1" flipV="1">
            <a:off x="6006164" y="2949243"/>
            <a:ext cx="624838" cy="5778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/>
          <p:cNvSpPr/>
          <p:nvPr/>
        </p:nvSpPr>
        <p:spPr>
          <a:xfrm>
            <a:off x="6631996" y="4070875"/>
            <a:ext cx="5197451" cy="13433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Поля «Код расходов/поступлений», «Детализированный код расходов», «ФАИП», «Аналитический код раздела», «Номер КОО» и «ИГК» заполняются только при необходимости их корректировки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443" y="2491909"/>
            <a:ext cx="365760" cy="557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FF0000"/>
                </a:solidFill>
              </a:rPr>
              <a:t>!</a:t>
            </a:r>
            <a:endParaRPr lang="ru-RU" sz="4800" dirty="0"/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9" name="Рисунок 18"/>
          <p:cNvPicPr/>
          <p:nvPr/>
        </p:nvPicPr>
        <p:blipFill rotWithShape="1">
          <a:blip r:embed="rId7"/>
          <a:srcRect l="73762" t="65565" r="18146" b="28446"/>
          <a:stretch/>
        </p:blipFill>
        <p:spPr bwMode="auto">
          <a:xfrm>
            <a:off x="1163665" y="5611528"/>
            <a:ext cx="909574" cy="630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395232" y="6189439"/>
            <a:ext cx="952306" cy="35701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3" name="Прямая со стрелкой 32"/>
          <p:cNvCxnSpPr>
            <a:stCxn id="23" idx="1"/>
          </p:cNvCxnSpPr>
          <p:nvPr/>
        </p:nvCxnSpPr>
        <p:spPr>
          <a:xfrm flipH="1">
            <a:off x="1164658" y="3527127"/>
            <a:ext cx="5466344" cy="26623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5962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53"/>
    </mc:Choice>
    <mc:Fallback xmlns="">
      <p:transition spd="slow" advTm="7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27" grpId="0" animBg="1"/>
      <p:bldP spid="24" grpId="0" animBg="1"/>
      <p:bldP spid="35" grpId="0" animBg="1"/>
      <p:bldP spid="3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2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1" r="-32" b="4451"/>
          <a:stretch/>
        </p:blipFill>
        <p:spPr bwMode="auto">
          <a:xfrm>
            <a:off x="836709" y="1769131"/>
            <a:ext cx="10136091" cy="28382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40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уточнении операций</a:t>
            </a: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Согласование/утверждение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6709" y="1088406"/>
            <a:ext cx="9898172" cy="55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Как согласовать и утвердить документ можно посмотреть на слайдах с 10 по 14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7665805" y="1660081"/>
            <a:ext cx="1333816" cy="6218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5400000">
            <a:off x="5447762" y="4684271"/>
            <a:ext cx="63836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6710" y="5241746"/>
            <a:ext cx="9898172" cy="11420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результате согласования/утверждения документ перейдет в статус «На исполнении ЦС» (при положительном результате прохождения контролей), «К отмене» (при отрицательном). Статус «К отмене» является неокончательным (см. слайд </a:t>
            </a:r>
            <a:r>
              <a:rPr lang="ru-RU" sz="1600" dirty="0" smtClean="0">
                <a:solidFill>
                  <a:schemeClr val="tx1"/>
                </a:solidFill>
              </a:rPr>
              <a:t>6), </a:t>
            </a:r>
            <a:r>
              <a:rPr lang="ru-RU" sz="1600" dirty="0">
                <a:solidFill>
                  <a:schemeClr val="tx1"/>
                </a:solidFill>
              </a:rPr>
              <a:t>необходимо дождаться окончательного статуса «Отменен», ознакомиться с </a:t>
            </a:r>
            <a:r>
              <a:rPr lang="ru-RU" sz="1600" dirty="0" smtClean="0">
                <a:solidFill>
                  <a:schemeClr val="tx1"/>
                </a:solidFill>
              </a:rPr>
              <a:t>уведомлением, </a:t>
            </a:r>
            <a:r>
              <a:rPr lang="ru-RU" sz="1600" dirty="0">
                <a:solidFill>
                  <a:schemeClr val="tx1"/>
                </a:solidFill>
              </a:rPr>
              <a:t>сформировать новый корректный </a:t>
            </a:r>
            <a:r>
              <a:rPr lang="ru-RU" sz="1600" dirty="0" smtClean="0">
                <a:solidFill>
                  <a:schemeClr val="tx1"/>
                </a:solidFill>
              </a:rPr>
              <a:t>документ с учетом причин возврата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833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9"/>
    </mc:Choice>
    <mc:Fallback xmlns="">
      <p:transition spd="slow" advTm="6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47480" y="3283351"/>
            <a:ext cx="9368671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документа Запрос на отзыв распоряжения (запрос на аннулирование)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153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8"/>
    </mc:Choice>
    <mc:Fallback xmlns="">
      <p:transition spd="slow" advTm="1648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4"/>
          <a:srcRect t="15788" r="23093" b="12752"/>
          <a:stretch/>
        </p:blipFill>
        <p:spPr bwMode="auto">
          <a:xfrm>
            <a:off x="718196" y="1227500"/>
            <a:ext cx="9235701" cy="49321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42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на отзыв распоряжения (запрос на аннулирование)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42005" y="3182565"/>
            <a:ext cx="3397791" cy="188668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Запрос на аннулирование платежного поручения </a:t>
            </a:r>
            <a:r>
              <a:rPr lang="ru-RU" sz="1600" dirty="0">
                <a:solidFill>
                  <a:schemeClr val="tx1"/>
                </a:solidFill>
              </a:rPr>
              <a:t>направляется клиентом в случае необходимости отзыва ошибочно направленного платежного поручения до его отправки в банк</a:t>
            </a:r>
          </a:p>
        </p:txBody>
      </p:sp>
      <p:cxnSp>
        <p:nvCxnSpPr>
          <p:cNvPr id="19" name="Прямая со стрелкой 18"/>
          <p:cNvCxnSpPr>
            <a:stCxn id="22" idx="0"/>
          </p:cNvCxnSpPr>
          <p:nvPr/>
        </p:nvCxnSpPr>
        <p:spPr>
          <a:xfrm flipH="1" flipV="1">
            <a:off x="4721861" y="1744736"/>
            <a:ext cx="2964862" cy="37917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928483" y="3400910"/>
            <a:ext cx="170150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1235948" y="4568701"/>
            <a:ext cx="2107890" cy="2192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400614" y="5488028"/>
            <a:ext cx="213923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579690" y="5536507"/>
            <a:ext cx="2214065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Открыть ветки меню, добраться до списка «Все документы»</a:t>
            </a:r>
          </a:p>
        </p:txBody>
      </p:sp>
      <p:cxnSp>
        <p:nvCxnSpPr>
          <p:cNvPr id="23" name="Прямая со стрелкой 22"/>
          <p:cNvCxnSpPr>
            <a:stCxn id="22" idx="0"/>
          </p:cNvCxnSpPr>
          <p:nvPr/>
        </p:nvCxnSpPr>
        <p:spPr>
          <a:xfrm flipH="1" flipV="1">
            <a:off x="3553796" y="5488029"/>
            <a:ext cx="4132927" cy="484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22" idx="0"/>
          </p:cNvCxnSpPr>
          <p:nvPr/>
        </p:nvCxnSpPr>
        <p:spPr>
          <a:xfrm flipH="1" flipV="1">
            <a:off x="2606202" y="3392501"/>
            <a:ext cx="5080521" cy="214400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079734" y="3667576"/>
            <a:ext cx="2321454" cy="371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835996" y="1744735"/>
            <a:ext cx="88586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2961404" y="3693587"/>
            <a:ext cx="4721218" cy="18293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3343838" y="4590621"/>
            <a:ext cx="4314997" cy="9391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831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4"/>
    </mc:Choice>
    <mc:Fallback xmlns="">
      <p:transition spd="slow" advTm="6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4"/>
          <a:srcRect l="240" t="14269" r="456" b="24501"/>
          <a:stretch/>
        </p:blipFill>
        <p:spPr bwMode="auto">
          <a:xfrm>
            <a:off x="473561" y="1105008"/>
            <a:ext cx="9565588" cy="50546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43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на отзыв распоряжения (запрос на аннулирование)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6752944" y="1642912"/>
            <a:ext cx="4085102" cy="174177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Необходимо выбрать тип аннулируемого документа.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Будет предложен список </a:t>
            </a:r>
            <a:r>
              <a:rPr lang="ru-RU" sz="1600" dirty="0" smtClean="0">
                <a:solidFill>
                  <a:schemeClr val="tx1"/>
                </a:solidFill>
              </a:rPr>
              <a:t>документов, </a:t>
            </a:r>
            <a:r>
              <a:rPr lang="ru-RU" sz="1600" dirty="0">
                <a:solidFill>
                  <a:schemeClr val="tx1"/>
                </a:solidFill>
              </a:rPr>
              <a:t>аннулирование которых возможно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(неотмененные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r>
              <a:rPr lang="ru-RU" sz="1600" dirty="0" smtClean="0">
                <a:solidFill>
                  <a:schemeClr val="tx1"/>
                </a:solidFill>
              </a:rPr>
              <a:t>неисполненные </a:t>
            </a:r>
            <a:r>
              <a:rPr lang="ru-RU" sz="1600" dirty="0">
                <a:solidFill>
                  <a:schemeClr val="tx1"/>
                </a:solidFill>
              </a:rPr>
              <a:t>и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неотправленные </a:t>
            </a:r>
            <a:r>
              <a:rPr lang="ru-RU" sz="1600" dirty="0">
                <a:solidFill>
                  <a:schemeClr val="tx1"/>
                </a:solidFill>
              </a:rPr>
              <a:t>в банк)</a:t>
            </a:r>
          </a:p>
        </p:txBody>
      </p:sp>
      <p:cxnSp>
        <p:nvCxnSpPr>
          <p:cNvPr id="23" name="Прямая со стрелкой 22"/>
          <p:cNvCxnSpPr>
            <a:stCxn id="22" idx="1"/>
          </p:cNvCxnSpPr>
          <p:nvPr/>
        </p:nvCxnSpPr>
        <p:spPr>
          <a:xfrm flipH="1">
            <a:off x="3584627" y="2513800"/>
            <a:ext cx="3168317" cy="8708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22" idx="1"/>
          </p:cNvCxnSpPr>
          <p:nvPr/>
        </p:nvCxnSpPr>
        <p:spPr>
          <a:xfrm flipH="1">
            <a:off x="6178073" y="2513800"/>
            <a:ext cx="574871" cy="95709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7" t="22983" r="10924" b="52061"/>
          <a:stretch/>
        </p:blipFill>
        <p:spPr bwMode="auto">
          <a:xfrm>
            <a:off x="5996367" y="4262834"/>
            <a:ext cx="4552921" cy="14834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Скругленный прямоугольник 25"/>
          <p:cNvSpPr/>
          <p:nvPr/>
        </p:nvSpPr>
        <p:spPr>
          <a:xfrm>
            <a:off x="1789198" y="5858530"/>
            <a:ext cx="3379587" cy="7979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случае если </a:t>
            </a:r>
            <a:r>
              <a:rPr lang="ru-RU" sz="1600" dirty="0" smtClean="0">
                <a:solidFill>
                  <a:schemeClr val="tx1"/>
                </a:solidFill>
              </a:rPr>
              <a:t>документы в </a:t>
            </a:r>
            <a:r>
              <a:rPr lang="ru-RU" sz="1600" dirty="0">
                <a:solidFill>
                  <a:schemeClr val="tx1"/>
                </a:solidFill>
              </a:rPr>
              <a:t>неокончательном статусе </a:t>
            </a:r>
            <a:r>
              <a:rPr lang="ru-RU" sz="1600" dirty="0" smtClean="0">
                <a:solidFill>
                  <a:schemeClr val="tx1"/>
                </a:solidFill>
              </a:rPr>
              <a:t>отсутствуют, появится сообщение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7" name="Прямая со стрелкой 26"/>
          <p:cNvCxnSpPr>
            <a:stCxn id="26" idx="0"/>
          </p:cNvCxnSpPr>
          <p:nvPr/>
        </p:nvCxnSpPr>
        <p:spPr>
          <a:xfrm flipV="1">
            <a:off x="3478992" y="5047517"/>
            <a:ext cx="2488897" cy="8110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51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5"/>
    </mc:Choice>
    <mc:Fallback xmlns="">
      <p:transition spd="slow" advTm="7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1" r="-32" b="4451"/>
          <a:stretch/>
        </p:blipFill>
        <p:spPr bwMode="auto">
          <a:xfrm>
            <a:off x="836709" y="1769131"/>
            <a:ext cx="10136091" cy="28382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44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на отзыв распоряжения (запрос на аннулирование)</a:t>
            </a: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Согласование/утверждение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6709" y="1088406"/>
            <a:ext cx="9898172" cy="55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Как согласовать и утвердить документ можно посмотреть на слайдах с 10 по 14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7665805" y="1660081"/>
            <a:ext cx="1333816" cy="6218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5400000">
            <a:off x="5447762" y="4684271"/>
            <a:ext cx="63836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6710" y="5241746"/>
            <a:ext cx="9898172" cy="11420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результате согласования/утверждения документ перейдет в статус «На исполнении ЦС» (при положительном результате прохождения контролей), «К отмене» (при отрицательном). Статус «К отмене» является неокончательным (см. слайд </a:t>
            </a:r>
            <a:r>
              <a:rPr lang="ru-RU" sz="1600" dirty="0" smtClean="0">
                <a:solidFill>
                  <a:schemeClr val="tx1"/>
                </a:solidFill>
              </a:rPr>
              <a:t>6), </a:t>
            </a:r>
            <a:r>
              <a:rPr lang="ru-RU" sz="1600" dirty="0">
                <a:solidFill>
                  <a:schemeClr val="tx1"/>
                </a:solidFill>
              </a:rPr>
              <a:t>необходимо дождаться окончательного статуса «Отменен», ознакомиться с </a:t>
            </a:r>
            <a:r>
              <a:rPr lang="ru-RU" sz="1600" dirty="0" smtClean="0">
                <a:solidFill>
                  <a:schemeClr val="tx1"/>
                </a:solidFill>
              </a:rPr>
              <a:t>уведомлением (протоколом), </a:t>
            </a:r>
            <a:r>
              <a:rPr lang="ru-RU" sz="1600" dirty="0">
                <a:solidFill>
                  <a:schemeClr val="tx1"/>
                </a:solidFill>
              </a:rPr>
              <a:t>сформировать новый корректный </a:t>
            </a:r>
            <a:r>
              <a:rPr lang="ru-RU" sz="1600" dirty="0" smtClean="0">
                <a:solidFill>
                  <a:schemeClr val="tx1"/>
                </a:solidFill>
              </a:rPr>
              <a:t>документ с учетом причин возврата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704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8"/>
    </mc:Choice>
    <mc:Fallback xmlns="">
      <p:transition spd="slow" advTm="5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47480" y="3283351"/>
            <a:ext cx="9368671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923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"/>
    </mc:Choice>
    <mc:Fallback xmlns="">
      <p:transition spd="slow" advTm="1177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/>
          <p:nvPr/>
        </p:nvPicPr>
        <p:blipFill rotWithShape="1">
          <a:blip r:embed="rId4"/>
          <a:srcRect t="12770" r="23962" b="25366"/>
          <a:stretch/>
        </p:blipFill>
        <p:spPr bwMode="auto">
          <a:xfrm>
            <a:off x="596280" y="1131563"/>
            <a:ext cx="8913479" cy="50382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46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04795" y="1612537"/>
            <a:ext cx="6044664" cy="184189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Документ-основание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Основанием для открытия аналитического раздела на лицевом счете является: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соглашение или нормативный правовой акт о предоставлении субсидии, государственный контракт, контракт учреждения, договор о капитальных вложениях, договор о проведении капитального ремонта, договор (контракт, соглашение)</a:t>
            </a:r>
          </a:p>
        </p:txBody>
      </p:sp>
      <p:cxnSp>
        <p:nvCxnSpPr>
          <p:cNvPr id="19" name="Прямая со стрелкой 18"/>
          <p:cNvCxnSpPr>
            <a:stCxn id="22" idx="0"/>
          </p:cNvCxnSpPr>
          <p:nvPr/>
        </p:nvCxnSpPr>
        <p:spPr>
          <a:xfrm flipH="1" flipV="1">
            <a:off x="4550416" y="2009177"/>
            <a:ext cx="974212" cy="368946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755919" y="2009177"/>
            <a:ext cx="864207" cy="250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849668" y="3955397"/>
            <a:ext cx="1575898" cy="1071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978888" y="4216492"/>
            <a:ext cx="2200228" cy="1481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417595" y="5698646"/>
            <a:ext cx="2214065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Открыть ветки меню, добраться до списка «Все документы»</a:t>
            </a:r>
          </a:p>
        </p:txBody>
      </p:sp>
      <p:cxnSp>
        <p:nvCxnSpPr>
          <p:cNvPr id="24" name="Прямая со стрелкой 23"/>
          <p:cNvCxnSpPr>
            <a:stCxn id="22" idx="0"/>
          </p:cNvCxnSpPr>
          <p:nvPr/>
        </p:nvCxnSpPr>
        <p:spPr>
          <a:xfrm flipH="1" flipV="1">
            <a:off x="3179116" y="4231309"/>
            <a:ext cx="2345512" cy="14673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124201" y="4782495"/>
            <a:ext cx="2013221" cy="25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316785" y="5052880"/>
            <a:ext cx="1467007" cy="461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2" idx="0"/>
          </p:cNvCxnSpPr>
          <p:nvPr/>
        </p:nvCxnSpPr>
        <p:spPr>
          <a:xfrm flipH="1" flipV="1">
            <a:off x="2637285" y="5069793"/>
            <a:ext cx="2887343" cy="6288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3042885" y="4782755"/>
            <a:ext cx="2481743" cy="8776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7337014" y="4040107"/>
            <a:ext cx="3719167" cy="17481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Документ-основание</a:t>
            </a:r>
            <a:r>
              <a:rPr lang="ru-RU" sz="1600" dirty="0" smtClean="0">
                <a:solidFill>
                  <a:schemeClr val="tx1"/>
                </a:solidFill>
              </a:rPr>
              <a:t> направляется клиентом: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- для открытия нового раздела;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- для внесения изменений в действующий раздел;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-  для закрытия раздела  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705060" y="830402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770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0"/>
    </mc:Choice>
    <mc:Fallback xmlns="">
      <p:transition spd="slow" advTm="4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4"/>
          <a:srcRect t="15964" b="58814"/>
          <a:stretch/>
        </p:blipFill>
        <p:spPr bwMode="auto">
          <a:xfrm>
            <a:off x="615013" y="1191489"/>
            <a:ext cx="10897718" cy="2230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/>
          <p:cNvPicPr/>
          <p:nvPr/>
        </p:nvPicPr>
        <p:blipFill rotWithShape="1">
          <a:blip r:embed="rId5"/>
          <a:srcRect t="38366" r="17047" b="5021"/>
          <a:stretch/>
        </p:blipFill>
        <p:spPr bwMode="auto">
          <a:xfrm>
            <a:off x="619102" y="3283350"/>
            <a:ext cx="9630887" cy="3335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47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– открытие раздела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>
            <a:stCxn id="22" idx="0"/>
            <a:endCxn id="30" idx="3"/>
          </p:cNvCxnSpPr>
          <p:nvPr/>
        </p:nvCxnSpPr>
        <p:spPr>
          <a:xfrm flipH="1" flipV="1">
            <a:off x="8185106" y="3636119"/>
            <a:ext cx="1350280" cy="39329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7124257" y="4029412"/>
            <a:ext cx="4822257" cy="97801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случае </a:t>
            </a:r>
            <a:r>
              <a:rPr lang="ru-RU" sz="1600" dirty="0" smtClean="0">
                <a:solidFill>
                  <a:schemeClr val="tx1"/>
                </a:solidFill>
              </a:rPr>
              <a:t>наличия у клиента нескольких открытых лицевых счетов (л/сч с кодом 71 открываются единые для каждого бюджета) необходимо </a:t>
            </a:r>
            <a:r>
              <a:rPr lang="ru-RU" sz="1600" dirty="0">
                <a:solidFill>
                  <a:schemeClr val="tx1"/>
                </a:solidFill>
              </a:rPr>
              <a:t>выбрать из списка </a:t>
            </a:r>
            <a:r>
              <a:rPr lang="ru-RU" sz="1600" dirty="0" smtClean="0">
                <a:solidFill>
                  <a:schemeClr val="tx1"/>
                </a:solidFill>
              </a:rPr>
              <a:t>необходимый лицевой счет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74439" y="2551921"/>
            <a:ext cx="2733575" cy="5177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Выбрать из справочника </a:t>
            </a:r>
            <a:r>
              <a:rPr lang="ru-RU" sz="1600" dirty="0" smtClean="0">
                <a:solidFill>
                  <a:schemeClr val="tx1"/>
                </a:solidFill>
              </a:rPr>
              <a:t>тип заявки - </a:t>
            </a:r>
            <a:r>
              <a:rPr lang="ru-RU" sz="1600" b="1" dirty="0" smtClean="0">
                <a:solidFill>
                  <a:schemeClr val="tx1"/>
                </a:solidFill>
              </a:rPr>
              <a:t>Создание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2430199" y="2483399"/>
            <a:ext cx="844239" cy="32741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7751329" y="3467982"/>
            <a:ext cx="433777" cy="336273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767261" y="2334622"/>
            <a:ext cx="1688556" cy="296884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24256" y="5369521"/>
            <a:ext cx="4822257" cy="75175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выборе лицевого счета оставшиеся поля вкладки «Основные сведения» заполнятся автоматически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750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"/>
    </mc:Choice>
    <mc:Fallback xmlns="">
      <p:transition spd="slow" advTm="4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30" grpId="0" animBg="1"/>
      <p:bldP spid="32" grpId="0" animBg="1"/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4"/>
          <a:srcRect t="15561" b="41645"/>
          <a:stretch/>
        </p:blipFill>
        <p:spPr bwMode="auto">
          <a:xfrm>
            <a:off x="461282" y="1134395"/>
            <a:ext cx="11216912" cy="38730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– открытие раздела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>
            <a:stCxn id="25" idx="0"/>
            <a:endCxn id="30" idx="1"/>
          </p:cNvCxnSpPr>
          <p:nvPr/>
        </p:nvCxnSpPr>
        <p:spPr>
          <a:xfrm flipV="1">
            <a:off x="4604723" y="3370931"/>
            <a:ext cx="1643528" cy="78888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2416759" y="4159813"/>
            <a:ext cx="4375927" cy="71056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Последовательно выбрать </a:t>
            </a:r>
            <a:r>
              <a:rPr lang="ru-RU" sz="1600" dirty="0">
                <a:solidFill>
                  <a:schemeClr val="tx1"/>
                </a:solidFill>
              </a:rPr>
              <a:t>из справочника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ИНН Заказчика и Лицевой счет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stCxn id="25" idx="0"/>
          </p:cNvCxnSpPr>
          <p:nvPr/>
        </p:nvCxnSpPr>
        <p:spPr>
          <a:xfrm flipH="1" flipV="1">
            <a:off x="2153969" y="3352695"/>
            <a:ext cx="2450754" cy="8071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248251" y="3202794"/>
            <a:ext cx="433777" cy="336273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767840" y="3202794"/>
            <a:ext cx="374470" cy="296884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1282" y="5498100"/>
            <a:ext cx="9269859" cy="557677"/>
          </a:xfrm>
          <a:prstGeom prst="round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выборе лицевого счета Заказчика оставшиеся поля заполнятся автоматически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195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"/>
    </mc:Choice>
    <mc:Fallback xmlns="">
      <p:transition spd="slow" advTm="4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2" grpId="0" animBg="1"/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4"/>
          <a:srcRect t="15964" b="4890"/>
          <a:stretch/>
        </p:blipFill>
        <p:spPr bwMode="auto">
          <a:xfrm>
            <a:off x="307826" y="1034899"/>
            <a:ext cx="10202961" cy="5645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49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– открытие раздела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вкладки «Документ-основание»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8587276" y="2512194"/>
            <a:ext cx="396671" cy="1347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8983946" y="1422217"/>
            <a:ext cx="2778952" cy="5879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Выбрать </a:t>
            </a:r>
            <a:r>
              <a:rPr lang="ru-RU" sz="1600" dirty="0">
                <a:solidFill>
                  <a:schemeClr val="tx1"/>
                </a:solidFill>
              </a:rPr>
              <a:t>из </a:t>
            </a:r>
            <a:r>
              <a:rPr lang="ru-RU" sz="1600" dirty="0" smtClean="0">
                <a:solidFill>
                  <a:schemeClr val="tx1"/>
                </a:solidFill>
              </a:rPr>
              <a:t>списка тип Документа-основания</a:t>
            </a:r>
          </a:p>
        </p:txBody>
      </p:sp>
      <p:cxnSp>
        <p:nvCxnSpPr>
          <p:cNvPr id="26" name="Прямая со стрелкой 25"/>
          <p:cNvCxnSpPr>
            <a:stCxn id="25" idx="1"/>
            <a:endCxn id="32" idx="3"/>
          </p:cNvCxnSpPr>
          <p:nvPr/>
        </p:nvCxnSpPr>
        <p:spPr>
          <a:xfrm flipH="1">
            <a:off x="5320545" y="1716201"/>
            <a:ext cx="3663401" cy="4460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91127" y="2308508"/>
            <a:ext cx="8196149" cy="338439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946075" y="2037913"/>
            <a:ext cx="374470" cy="248702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983946" y="2154411"/>
            <a:ext cx="2778952" cy="7337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2. Заполнить номер, дату, срок действия Документа основания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91126" y="2807049"/>
            <a:ext cx="8196149" cy="753175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983946" y="3026334"/>
            <a:ext cx="2778952" cy="9848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. Заполнить сумму Документа основания, НДС, сумму или процент аванса при наличии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flipH="1" flipV="1">
            <a:off x="8555461" y="3177743"/>
            <a:ext cx="428485" cy="5168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91125" y="3807937"/>
            <a:ext cx="1264419" cy="611159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996253" y="4163503"/>
            <a:ext cx="2778952" cy="9848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4. Заполнить сумму Документа основания с разбивкой по годам исполнения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008561" y="5281870"/>
            <a:ext cx="2778952" cy="6281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5</a:t>
            </a:r>
            <a:r>
              <a:rPr lang="ru-RU" sz="1600" dirty="0" smtClean="0">
                <a:solidFill>
                  <a:schemeClr val="tx1"/>
                </a:solidFill>
              </a:rPr>
              <a:t>. Заполнить предмет Документа-основания, ИГК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8" name="Прямая со стрелкой 37"/>
          <p:cNvCxnSpPr>
            <a:stCxn id="36" idx="1"/>
          </p:cNvCxnSpPr>
          <p:nvPr/>
        </p:nvCxnSpPr>
        <p:spPr>
          <a:xfrm flipH="1" flipV="1">
            <a:off x="1655544" y="4091020"/>
            <a:ext cx="7340709" cy="5648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37" idx="1"/>
          </p:cNvCxnSpPr>
          <p:nvPr/>
        </p:nvCxnSpPr>
        <p:spPr>
          <a:xfrm flipH="1" flipV="1">
            <a:off x="6124608" y="4712573"/>
            <a:ext cx="2883953" cy="88335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9008561" y="6064368"/>
            <a:ext cx="2778952" cy="6281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6. Прикрепить скан-копии Документа-основания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7" name="Прямая со стрелкой 46"/>
          <p:cNvCxnSpPr>
            <a:stCxn id="37" idx="1"/>
            <a:endCxn id="49" idx="3"/>
          </p:cNvCxnSpPr>
          <p:nvPr/>
        </p:nvCxnSpPr>
        <p:spPr>
          <a:xfrm flipH="1">
            <a:off x="765595" y="5595928"/>
            <a:ext cx="8242966" cy="2211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391125" y="5692718"/>
            <a:ext cx="374470" cy="248702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391124" y="6417001"/>
            <a:ext cx="581027" cy="248702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3" name="Прямая со стрелкой 52"/>
          <p:cNvCxnSpPr>
            <a:stCxn id="46" idx="1"/>
          </p:cNvCxnSpPr>
          <p:nvPr/>
        </p:nvCxnSpPr>
        <p:spPr>
          <a:xfrm flipH="1">
            <a:off x="972151" y="6378426"/>
            <a:ext cx="8036410" cy="1786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51693" y="52669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153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"/>
    </mc:Choice>
    <mc:Fallback xmlns="">
      <p:transition spd="slow" advTm="4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2" grpId="0" animBg="1"/>
      <p:bldP spid="23" grpId="0" animBg="1"/>
      <p:bldP spid="31" grpId="0" animBg="1"/>
      <p:bldP spid="33" grpId="0" animBg="1"/>
      <p:bldP spid="35" grpId="0" animBg="1"/>
      <p:bldP spid="36" grpId="0" animBg="1"/>
      <p:bldP spid="37" grpId="0" animBg="1"/>
      <p:bldP spid="46" grpId="0" animBg="1"/>
      <p:bldP spid="49" grpId="0" animBg="1"/>
      <p:bldP spid="5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4"/>
          <a:srcRect t="15964" b="60158"/>
          <a:stretch/>
        </p:blipFill>
        <p:spPr bwMode="auto">
          <a:xfrm>
            <a:off x="619102" y="1179700"/>
            <a:ext cx="11162220" cy="1794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/>
          <p:cNvPicPr/>
          <p:nvPr/>
        </p:nvPicPr>
        <p:blipFill rotWithShape="1">
          <a:blip r:embed="rId5"/>
          <a:srcRect t="38366" r="17047" b="5021"/>
          <a:stretch/>
        </p:blipFill>
        <p:spPr bwMode="auto">
          <a:xfrm>
            <a:off x="619102" y="3283350"/>
            <a:ext cx="9630887" cy="3335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50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– изменение, уточнение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>
            <a:stCxn id="22" idx="0"/>
            <a:endCxn id="30" idx="3"/>
          </p:cNvCxnSpPr>
          <p:nvPr/>
        </p:nvCxnSpPr>
        <p:spPr>
          <a:xfrm flipH="1" flipV="1">
            <a:off x="8185106" y="3636119"/>
            <a:ext cx="1350280" cy="39329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7124257" y="4029412"/>
            <a:ext cx="4822257" cy="97801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случае </a:t>
            </a:r>
            <a:r>
              <a:rPr lang="ru-RU" sz="1600" dirty="0" smtClean="0">
                <a:solidFill>
                  <a:schemeClr val="tx1"/>
                </a:solidFill>
              </a:rPr>
              <a:t>наличия у клиента нескольких открытых лицевых счетов </a:t>
            </a:r>
            <a:r>
              <a:rPr lang="ru-RU" sz="1600" dirty="0">
                <a:solidFill>
                  <a:schemeClr val="tx1"/>
                </a:solidFill>
              </a:rPr>
              <a:t>необходимо выбрать из списка </a:t>
            </a:r>
            <a:r>
              <a:rPr lang="ru-RU" sz="1600" dirty="0" smtClean="0">
                <a:solidFill>
                  <a:schemeClr val="tx1"/>
                </a:solidFill>
              </a:rPr>
              <a:t>необходимый лицевой счет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74439" y="2551921"/>
            <a:ext cx="2733575" cy="5177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Выбрать из справочника </a:t>
            </a:r>
            <a:r>
              <a:rPr lang="ru-RU" sz="1600" dirty="0" smtClean="0">
                <a:solidFill>
                  <a:schemeClr val="tx1"/>
                </a:solidFill>
              </a:rPr>
              <a:t>тип заявки - </a:t>
            </a:r>
            <a:r>
              <a:rPr lang="ru-RU" sz="1600" b="1" dirty="0" smtClean="0">
                <a:solidFill>
                  <a:schemeClr val="tx1"/>
                </a:solidFill>
              </a:rPr>
              <a:t>Изменение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2430199" y="2483399"/>
            <a:ext cx="844239" cy="32741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7751329" y="3467982"/>
            <a:ext cx="433777" cy="336273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758781" y="2255037"/>
            <a:ext cx="1688556" cy="296884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24256" y="5369521"/>
            <a:ext cx="4822257" cy="75175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выборе лицевого счета оставшиеся поля вкладки «Основные сведения» заполнятся автоматически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428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"/>
    </mc:Choice>
    <mc:Fallback xmlns="">
      <p:transition spd="slow" advTm="4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30" grpId="0" animBg="1"/>
      <p:bldP spid="32" grpId="0" animBg="1"/>
      <p:bldP spid="2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/>
          <p:nvPr/>
        </p:nvPicPr>
        <p:blipFill rotWithShape="1">
          <a:blip r:embed="rId4"/>
          <a:srcRect l="457" t="22354" r="17502" b="5966"/>
          <a:stretch/>
        </p:blipFill>
        <p:spPr bwMode="auto">
          <a:xfrm>
            <a:off x="758781" y="993570"/>
            <a:ext cx="9762395" cy="54769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51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870383" y="96230"/>
            <a:ext cx="7094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– изменение, уточнение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вкладки «Документ-основание» - основные сведения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6601429" y="2660532"/>
            <a:ext cx="3746682" cy="6263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Выбрать из справочника </a:t>
            </a:r>
            <a:r>
              <a:rPr lang="ru-RU" sz="1600" dirty="0" smtClean="0">
                <a:solidFill>
                  <a:schemeClr val="tx1"/>
                </a:solidFill>
              </a:rPr>
              <a:t>изменяемый документ-основание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stCxn id="25" idx="1"/>
          </p:cNvCxnSpPr>
          <p:nvPr/>
        </p:nvCxnSpPr>
        <p:spPr>
          <a:xfrm flipH="1" flipV="1">
            <a:off x="4676020" y="2850901"/>
            <a:ext cx="1925409" cy="1228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4318503" y="2765085"/>
            <a:ext cx="304596" cy="296884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88866" y="3974837"/>
            <a:ext cx="4822257" cy="116753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выборе документа-основания оставшиеся поля вкладки «Основные сведения» заполнятся автоматически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598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"/>
    </mc:Choice>
    <mc:Fallback xmlns="">
      <p:transition spd="slow" advTm="4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2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4"/>
          <a:srcRect t="22353" r="17150" b="13419"/>
          <a:stretch/>
        </p:blipFill>
        <p:spPr bwMode="auto">
          <a:xfrm>
            <a:off x="488548" y="1018574"/>
            <a:ext cx="8135688" cy="48399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52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417997" y="96230"/>
            <a:ext cx="7546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– изменение, уточнение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вкладки «Документ-основание» - Изменяющий документ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7486310" y="2652236"/>
            <a:ext cx="3746682" cy="6263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. Выбрать </a:t>
            </a:r>
            <a:r>
              <a:rPr lang="ru-RU" sz="1600" dirty="0">
                <a:solidFill>
                  <a:schemeClr val="tx1"/>
                </a:solidFill>
              </a:rPr>
              <a:t>из справочника </a:t>
            </a:r>
            <a:r>
              <a:rPr lang="ru-RU" sz="1600" dirty="0" smtClean="0">
                <a:solidFill>
                  <a:schemeClr val="tx1"/>
                </a:solidFill>
              </a:rPr>
              <a:t>Тип изменяющего документа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862830" y="1725433"/>
            <a:ext cx="6623481" cy="2498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86310" y="3504227"/>
            <a:ext cx="3746682" cy="6263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. Заполнить Номер и Дату изменяющего документа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486310" y="4367321"/>
            <a:ext cx="3746682" cy="6263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4. Основная информация из документа-основания заполнится автоматически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486310" y="1081788"/>
            <a:ext cx="3746682" cy="13213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Добавить строку и вложить сканированную копию изменяющего документа (Дополнительное соглашение, соглашение о расторжении)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86310" y="5269129"/>
            <a:ext cx="3746682" cy="12773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5. В случае изменения номера, даты, предмета, срока действия документа-основания, суммы внести уточненные значения в соответствии с изменяющим документом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17" name="Прямая со стрелкой 16"/>
          <p:cNvCxnSpPr>
            <a:stCxn id="25" idx="1"/>
          </p:cNvCxnSpPr>
          <p:nvPr/>
        </p:nvCxnSpPr>
        <p:spPr>
          <a:xfrm flipH="1" flipV="1">
            <a:off x="3724977" y="2698271"/>
            <a:ext cx="3761333" cy="2671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6092792" y="2917483"/>
            <a:ext cx="1397831" cy="9018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3638349" y="3139012"/>
            <a:ext cx="3852274" cy="15650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5308455" y="4502191"/>
            <a:ext cx="2177855" cy="140237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58234" y="2533716"/>
            <a:ext cx="3166742" cy="301534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794661" y="2533715"/>
            <a:ext cx="3068151" cy="301536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58234" y="3224415"/>
            <a:ext cx="6399750" cy="1280208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58234" y="1815393"/>
            <a:ext cx="304596" cy="296884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921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9"/>
    </mc:Choice>
    <mc:Fallback xmlns="">
      <p:transition spd="slow" advTm="4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2" grpId="0" animBg="1"/>
      <p:bldP spid="13" grpId="0" animBg="1"/>
      <p:bldP spid="14" grpId="0" animBg="1"/>
      <p:bldP spid="15" grpId="0" animBg="1"/>
      <p:bldP spid="24" grpId="0" animBg="1"/>
      <p:bldP spid="27" grpId="0" animBg="1"/>
      <p:bldP spid="29" grpId="0" animBg="1"/>
      <p:bldP spid="3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1" r="-32" b="4451"/>
          <a:stretch/>
        </p:blipFill>
        <p:spPr bwMode="auto">
          <a:xfrm>
            <a:off x="836709" y="1769131"/>
            <a:ext cx="10136091" cy="28382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53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Документ-основание Согласование/утверждение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6709" y="1088406"/>
            <a:ext cx="9898172" cy="5591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Как согласовать и утвердить документ можно посмотреть на слайдах с 10 по 14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7665805" y="1660081"/>
            <a:ext cx="1333816" cy="6218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405494" y="613151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Стрелка вправо 13"/>
          <p:cNvSpPr/>
          <p:nvPr/>
        </p:nvSpPr>
        <p:spPr>
          <a:xfrm rot="5400000">
            <a:off x="5447762" y="4684271"/>
            <a:ext cx="63836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6710" y="5241746"/>
            <a:ext cx="9898172" cy="12511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результате согласования/утверждения документ перейдет в статус «На исполнении ЦС» (при положительном результате прохождения контролей), </a:t>
            </a:r>
            <a:r>
              <a:rPr lang="ru-RU" sz="1600" dirty="0" smtClean="0">
                <a:solidFill>
                  <a:schemeClr val="tx1"/>
                </a:solidFill>
              </a:rPr>
              <a:t>«На доработке», «К </a:t>
            </a:r>
            <a:r>
              <a:rPr lang="ru-RU" sz="1600" dirty="0">
                <a:solidFill>
                  <a:schemeClr val="tx1"/>
                </a:solidFill>
              </a:rPr>
              <a:t>отмене» (при отрицательном). </a:t>
            </a:r>
            <a:r>
              <a:rPr lang="ru-RU" sz="1600" dirty="0" smtClean="0">
                <a:solidFill>
                  <a:schemeClr val="tx1"/>
                </a:solidFill>
              </a:rPr>
              <a:t>Необходимо ознакомиться </a:t>
            </a:r>
            <a:r>
              <a:rPr lang="ru-RU" sz="1600" dirty="0">
                <a:solidFill>
                  <a:schemeClr val="tx1"/>
                </a:solidFill>
              </a:rPr>
              <a:t>с </a:t>
            </a:r>
            <a:r>
              <a:rPr lang="ru-RU" sz="1600" dirty="0" smtClean="0">
                <a:solidFill>
                  <a:schemeClr val="tx1"/>
                </a:solidFill>
              </a:rPr>
              <a:t>информацией в документе-основании на вкладке «Отметки ЦС обслуживания» в графе «Причина отклонения» и либо сформировать </a:t>
            </a:r>
            <a:r>
              <a:rPr lang="ru-RU" sz="1600" dirty="0">
                <a:solidFill>
                  <a:schemeClr val="tx1"/>
                </a:solidFill>
              </a:rPr>
              <a:t>новый корректный </a:t>
            </a:r>
            <a:r>
              <a:rPr lang="ru-RU" sz="1600" dirty="0" smtClean="0">
                <a:solidFill>
                  <a:schemeClr val="tx1"/>
                </a:solidFill>
              </a:rPr>
              <a:t>документ с учетом причин отклонения, либо документ в статусе «На доработке» перевести в статус «Черновик» и исправить недочеты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184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9"/>
    </mc:Choice>
    <mc:Fallback xmlns="">
      <p:transition spd="slow" advTm="6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47480" y="3283351"/>
            <a:ext cx="9368671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Отчетные формы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906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"/>
    </mc:Choice>
    <mc:Fallback xmlns="">
      <p:transition spd="slow" advTm="1177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4"/>
          <a:srcRect l="539" t="11393" b="4051"/>
          <a:stretch/>
        </p:blipFill>
        <p:spPr bwMode="auto">
          <a:xfrm>
            <a:off x="544111" y="992531"/>
            <a:ext cx="8663140" cy="5407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55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«Лицевые счета»</a:t>
            </a:r>
          </a:p>
          <a:p>
            <a:pPr algn="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состояния лицевого счета онлайн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704363" y="2308000"/>
            <a:ext cx="2503740" cy="86389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Выбрать </a:t>
            </a:r>
            <a:r>
              <a:rPr lang="ru-RU" sz="1600" dirty="0">
                <a:solidFill>
                  <a:schemeClr val="tx1"/>
                </a:solidFill>
              </a:rPr>
              <a:t>дату (по умолчанию – текущая дата)</a:t>
            </a:r>
          </a:p>
        </p:txBody>
      </p:sp>
      <p:cxnSp>
        <p:nvCxnSpPr>
          <p:cNvPr id="23" name="Прямая со стрелкой 22"/>
          <p:cNvCxnSpPr>
            <a:stCxn id="22" idx="0"/>
          </p:cNvCxnSpPr>
          <p:nvPr/>
        </p:nvCxnSpPr>
        <p:spPr>
          <a:xfrm flipV="1">
            <a:off x="5956233" y="1944304"/>
            <a:ext cx="1890341" cy="3636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846574" y="2867612"/>
            <a:ext cx="1201173" cy="27390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704362" y="3403889"/>
            <a:ext cx="2486041" cy="5575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  <a:r>
              <a:rPr lang="ru-RU" sz="1600" dirty="0">
                <a:solidFill>
                  <a:schemeClr val="tx1"/>
                </a:solidFill>
              </a:rPr>
              <a:t>Выбрать </a:t>
            </a:r>
            <a:r>
              <a:rPr lang="ru-RU" sz="1600" dirty="0" smtClean="0">
                <a:solidFill>
                  <a:schemeClr val="tx1"/>
                </a:solidFill>
              </a:rPr>
              <a:t>лицевой счет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735394" y="2490891"/>
            <a:ext cx="2214065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5. Сформировать отчет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04363" y="4183550"/>
            <a:ext cx="2498058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  <a:r>
              <a:rPr lang="ru-RU" sz="1600" dirty="0">
                <a:solidFill>
                  <a:schemeClr val="tx1"/>
                </a:solidFill>
              </a:rPr>
              <a:t>Выбрать необходимые показатели</a:t>
            </a:r>
          </a:p>
        </p:txBody>
      </p:sp>
      <p:cxnSp>
        <p:nvCxnSpPr>
          <p:cNvPr id="29" name="Прямая со стрелкой 28"/>
          <p:cNvCxnSpPr>
            <a:stCxn id="26" idx="0"/>
          </p:cNvCxnSpPr>
          <p:nvPr/>
        </p:nvCxnSpPr>
        <p:spPr>
          <a:xfrm flipV="1">
            <a:off x="5947383" y="2789053"/>
            <a:ext cx="1887173" cy="6148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28" idx="0"/>
          </p:cNvCxnSpPr>
          <p:nvPr/>
        </p:nvCxnSpPr>
        <p:spPr>
          <a:xfrm flipV="1">
            <a:off x="5953392" y="3875662"/>
            <a:ext cx="1881164" cy="3078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27" idx="1"/>
          </p:cNvCxnSpPr>
          <p:nvPr/>
        </p:nvCxnSpPr>
        <p:spPr>
          <a:xfrm flipH="1">
            <a:off x="9051264" y="2922839"/>
            <a:ext cx="684130" cy="1169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704363" y="5320533"/>
            <a:ext cx="2498058" cy="863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4. Настроить необходимые фильтры (если требуется)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3" name="Прямая со стрелкой 32"/>
          <p:cNvCxnSpPr>
            <a:stCxn id="32" idx="0"/>
          </p:cNvCxnSpPr>
          <p:nvPr/>
        </p:nvCxnSpPr>
        <p:spPr>
          <a:xfrm flipV="1">
            <a:off x="5953392" y="5041261"/>
            <a:ext cx="1893182" cy="2792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524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45"/>
    </mc:Choice>
    <mc:Fallback xmlns="">
      <p:transition spd="slow" advTm="11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7" grpId="0" animBg="1"/>
      <p:bldP spid="28" grpId="0" animBg="1"/>
      <p:bldP spid="3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 rotWithShape="1">
          <a:blip r:embed="rId4"/>
          <a:srcRect t="15671" b="30878"/>
          <a:stretch/>
        </p:blipFill>
        <p:spPr bwMode="auto">
          <a:xfrm>
            <a:off x="587880" y="1193533"/>
            <a:ext cx="10506839" cy="3490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56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13145" y="96230"/>
            <a:ext cx="6651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счета/Отчет о состоянии лицевого счета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5313145" y="786406"/>
            <a:ext cx="6770825" cy="4136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035520" y="2334265"/>
            <a:ext cx="2491723" cy="117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Выбрать вкладку «Регламентированные отчеты» в основной ветке меню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 стрелкой 22"/>
          <p:cNvCxnSpPr>
            <a:stCxn id="22" idx="1"/>
          </p:cNvCxnSpPr>
          <p:nvPr/>
        </p:nvCxnSpPr>
        <p:spPr>
          <a:xfrm flipH="1" flipV="1">
            <a:off x="3581763" y="1875247"/>
            <a:ext cx="453757" cy="10463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7282808" y="2359410"/>
            <a:ext cx="4360244" cy="151760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Реализована возможность </a:t>
            </a:r>
            <a:r>
              <a:rPr lang="ru-RU" sz="1600" dirty="0">
                <a:solidFill>
                  <a:schemeClr val="tx1"/>
                </a:solidFill>
              </a:rPr>
              <a:t>формирования Выписок из лицевого счета и Отчетов о состоянии лицевого счета клиентом самостоятельно</a:t>
            </a:r>
          </a:p>
        </p:txBody>
      </p:sp>
      <p:cxnSp>
        <p:nvCxnSpPr>
          <p:cNvPr id="29" name="Прямая со стрелкой 28"/>
          <p:cNvCxnSpPr>
            <a:stCxn id="22" idx="1"/>
          </p:cNvCxnSpPr>
          <p:nvPr/>
        </p:nvCxnSpPr>
        <p:spPr>
          <a:xfrm flipH="1">
            <a:off x="2865120" y="2921644"/>
            <a:ext cx="1170400" cy="14896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5199017" y="4534574"/>
            <a:ext cx="6444035" cy="117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Выписки из лицевого счета формируются </a:t>
            </a:r>
            <a:r>
              <a:rPr lang="ru-RU" sz="1600" u="sng" dirty="0">
                <a:solidFill>
                  <a:schemeClr val="tx1"/>
                </a:solidFill>
              </a:rPr>
              <a:t>только</a:t>
            </a:r>
            <a:r>
              <a:rPr lang="ru-RU" sz="1600" dirty="0">
                <a:solidFill>
                  <a:schemeClr val="tx1"/>
                </a:solidFill>
              </a:rPr>
              <a:t> на основании запроса клиента.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Отчеты </a:t>
            </a:r>
            <a:r>
              <a:rPr lang="ru-RU" sz="1600" dirty="0">
                <a:solidFill>
                  <a:schemeClr val="tx1"/>
                </a:solidFill>
              </a:rPr>
              <a:t>о состоянии лицевого счета формируются Центром специализации на 01-ое число каждого месяца.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937053" y="2673140"/>
            <a:ext cx="1283633" cy="39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392226" y="1875247"/>
            <a:ext cx="2834403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198216" y="4411249"/>
            <a:ext cx="1666904" cy="399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59609" y="2915391"/>
            <a:ext cx="2144848" cy="1965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2" idx="1"/>
          </p:cNvCxnSpPr>
          <p:nvPr/>
        </p:nvCxnSpPr>
        <p:spPr>
          <a:xfrm flipH="1" flipV="1">
            <a:off x="2220686" y="2673140"/>
            <a:ext cx="1814834" cy="2485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2" idx="1"/>
          </p:cNvCxnSpPr>
          <p:nvPr/>
        </p:nvCxnSpPr>
        <p:spPr>
          <a:xfrm flipH="1">
            <a:off x="3004457" y="2921644"/>
            <a:ext cx="1031063" cy="133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440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90"/>
    </mc:Choice>
    <mc:Fallback xmlns="">
      <p:transition spd="slow" advTm="8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3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 rotWithShape="1">
          <a:blip r:embed="rId4"/>
          <a:srcRect t="7986" b="68477"/>
          <a:stretch/>
        </p:blipFill>
        <p:spPr bwMode="auto">
          <a:xfrm>
            <a:off x="350487" y="1249995"/>
            <a:ext cx="10728191" cy="22150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57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13145" y="96230"/>
            <a:ext cx="6651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счета/Отчет о состоянии лицевого счета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5313145" y="786406"/>
            <a:ext cx="6770825" cy="4136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350487" y="3778997"/>
            <a:ext cx="2491723" cy="5908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Выбрать лицевой счет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3" name="Прямая со стрелкой 22"/>
          <p:cNvCxnSpPr>
            <a:stCxn id="22" idx="0"/>
          </p:cNvCxnSpPr>
          <p:nvPr/>
        </p:nvCxnSpPr>
        <p:spPr>
          <a:xfrm flipV="1">
            <a:off x="1596349" y="2482695"/>
            <a:ext cx="1390868" cy="12963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8" idx="0"/>
          </p:cNvCxnSpPr>
          <p:nvPr/>
        </p:nvCxnSpPr>
        <p:spPr>
          <a:xfrm flipV="1">
            <a:off x="4233079" y="2428589"/>
            <a:ext cx="1481504" cy="13504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flipV="1">
            <a:off x="577516" y="2450596"/>
            <a:ext cx="511866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2987217" y="3778997"/>
            <a:ext cx="2491723" cy="58737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. Выбрать тип формируемого отчета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623947" y="3778997"/>
            <a:ext cx="2491723" cy="5908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3. Выбрать дату отчета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332486" y="3778997"/>
            <a:ext cx="3665776" cy="13993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4. При необходимости наличия в отчете электронной подписи сотрудника казначейства нужно заполнить чек-бокс «С акцептом Центра специализации»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50487" y="5178393"/>
            <a:ext cx="7765183" cy="117475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Важно!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Выписка </a:t>
            </a:r>
            <a:r>
              <a:rPr lang="ru-RU" sz="1600" dirty="0" smtClean="0">
                <a:solidFill>
                  <a:schemeClr val="tx1"/>
                </a:solidFill>
              </a:rPr>
              <a:t>из лицевого счета формируется </a:t>
            </a:r>
            <a:r>
              <a:rPr lang="ru-RU" sz="1600" dirty="0">
                <a:solidFill>
                  <a:schemeClr val="tx1"/>
                </a:solidFill>
              </a:rPr>
              <a:t>за </a:t>
            </a:r>
            <a:r>
              <a:rPr lang="ru-RU" sz="1600" dirty="0" smtClean="0">
                <a:solidFill>
                  <a:schemeClr val="tx1"/>
                </a:solidFill>
              </a:rPr>
              <a:t>конкретный операционный день,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Отчет о состоянии лицевого счета формируется накопительным </a:t>
            </a:r>
            <a:r>
              <a:rPr lang="ru-RU" sz="1600" dirty="0">
                <a:solidFill>
                  <a:schemeClr val="tx1"/>
                </a:solidFill>
              </a:rPr>
              <a:t>итогом с начала года по состоянию на выбранную дату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670351" y="3187694"/>
            <a:ext cx="865204" cy="273907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0" name="Прямая со стрелкой 29"/>
          <p:cNvCxnSpPr>
            <a:stCxn id="25" idx="0"/>
            <a:endCxn id="28" idx="3"/>
          </p:cNvCxnSpPr>
          <p:nvPr/>
        </p:nvCxnSpPr>
        <p:spPr>
          <a:xfrm flipH="1" flipV="1">
            <a:off x="6535555" y="3324648"/>
            <a:ext cx="3629819" cy="4543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790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8"/>
    </mc:Choice>
    <mc:Fallback xmlns="">
      <p:transition spd="slow" advTm="11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8" grpId="0" animBg="1"/>
      <p:bldP spid="24" grpId="0" animBg="1"/>
      <p:bldP spid="25" grpId="0" animBg="1"/>
      <p:bldP spid="26" grpId="0" animBg="1"/>
      <p:bldP spid="2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4"/>
          <a:srcRect t="12032" r="11612" b="72738"/>
          <a:stretch/>
        </p:blipFill>
        <p:spPr bwMode="auto">
          <a:xfrm>
            <a:off x="547495" y="1409508"/>
            <a:ext cx="11371943" cy="20035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13145" y="96230"/>
            <a:ext cx="6651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счета/Отчет о состоянии лицевого счета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документа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5313145" y="786406"/>
            <a:ext cx="6770825" cy="4136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flipV="1">
            <a:off x="2090151" y="3217038"/>
            <a:ext cx="522019" cy="1"/>
          </a:xfrm>
          <a:prstGeom prst="line">
            <a:avLst/>
          </a:prstGeom>
          <a:ln w="139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8204954" y="2728175"/>
            <a:ext cx="3665776" cy="7755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 списковой форме отметить отчет в статусе «Черновик», нажать кнопку «Сформировать»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060833" y="3843354"/>
            <a:ext cx="5216893" cy="19029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Если чек-бокс «С акцептом ЦС» не проставлен , отчет сразу перейдет в статус «Отчет сформирован</a:t>
            </a:r>
            <a:r>
              <a:rPr lang="ru-RU" sz="1600" dirty="0" smtClean="0">
                <a:solidFill>
                  <a:schemeClr val="tx1"/>
                </a:solidFill>
              </a:rPr>
              <a:t>»</a:t>
            </a:r>
          </a:p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Если заполнен чек-бокс «С акцептом ЦС», отчет перейдет в статус «Ожидает исполнения» и будет ждать подписания специалистом ЦС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849378" y="1454984"/>
            <a:ext cx="954655" cy="41819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0" name="Прямая со стрелкой 29"/>
          <p:cNvCxnSpPr>
            <a:stCxn id="25" idx="0"/>
            <a:endCxn id="28" idx="3"/>
          </p:cNvCxnSpPr>
          <p:nvPr/>
        </p:nvCxnSpPr>
        <p:spPr>
          <a:xfrm flipH="1" flipV="1">
            <a:off x="5804033" y="1664079"/>
            <a:ext cx="4233809" cy="10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7580085" y="2297899"/>
            <a:ext cx="624869" cy="1115179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Прямая со стрелкой 17"/>
          <p:cNvCxnSpPr>
            <a:stCxn id="26" idx="0"/>
          </p:cNvCxnSpPr>
          <p:nvPr/>
        </p:nvCxnSpPr>
        <p:spPr>
          <a:xfrm flipV="1">
            <a:off x="5669280" y="3115968"/>
            <a:ext cx="1910805" cy="72738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7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0"/>
    </mc:Choice>
    <mc:Fallback xmlns="">
      <p:transition spd="slow" advTm="6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1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47480" y="3283351"/>
            <a:ext cx="9368671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Произвольные документы 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395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9"/>
    </mc:Choice>
    <mc:Fallback xmlns="">
      <p:transition spd="slow" advTm="2609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/>
          <p:nvPr/>
        </p:nvPicPr>
        <p:blipFill rotWithShape="1">
          <a:blip r:embed="rId4"/>
          <a:srcRect t="9313" b="18038"/>
          <a:stretch/>
        </p:blipFill>
        <p:spPr>
          <a:xfrm>
            <a:off x="960779" y="1020278"/>
            <a:ext cx="10021645" cy="4960481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60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Произвольные документы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52735" y="2371589"/>
            <a:ext cx="3613225" cy="1938829"/>
          </a:xfrm>
          <a:prstGeom prst="roundRect">
            <a:avLst/>
          </a:prstGeom>
          <a:solidFill>
            <a:schemeClr val="bg2"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Произвольные документы входящие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списочной форме будут отражены документы, поступившие от Управления, в том числе письма, запросы и т.д. С текстом входящего документа необходимо ознакомиться во вложениях </a:t>
            </a:r>
          </a:p>
        </p:txBody>
      </p:sp>
      <p:cxnSp>
        <p:nvCxnSpPr>
          <p:cNvPr id="19" name="Прямая со стрелкой 18"/>
          <p:cNvCxnSpPr>
            <a:stCxn id="22" idx="0"/>
          </p:cNvCxnSpPr>
          <p:nvPr/>
        </p:nvCxnSpPr>
        <p:spPr>
          <a:xfrm flipH="1" flipV="1">
            <a:off x="4351900" y="1930775"/>
            <a:ext cx="524900" cy="37678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639073" y="1930775"/>
            <a:ext cx="864207" cy="250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1265895" y="3158576"/>
            <a:ext cx="1575898" cy="1071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398198" y="3438781"/>
            <a:ext cx="1494874" cy="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2638697" y="5698645"/>
            <a:ext cx="4476206" cy="9982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Открыть ветки меню, добраться до списка «Все документы</a:t>
            </a:r>
            <a:r>
              <a:rPr lang="ru-RU" sz="1600" dirty="0" smtClean="0">
                <a:solidFill>
                  <a:schemeClr val="tx1"/>
                </a:solidFill>
              </a:rPr>
              <a:t>»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входящих (для получения от Управления) или исходящих (для отправки в Управление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4" name="Прямая со стрелкой 23"/>
          <p:cNvCxnSpPr>
            <a:stCxn id="22" idx="0"/>
          </p:cNvCxnSpPr>
          <p:nvPr/>
        </p:nvCxnSpPr>
        <p:spPr>
          <a:xfrm flipH="1" flipV="1">
            <a:off x="2841793" y="3169288"/>
            <a:ext cx="2035007" cy="25293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539602" y="3607285"/>
            <a:ext cx="1510107" cy="627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536590" y="3843910"/>
            <a:ext cx="1467007" cy="461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2" idx="0"/>
          </p:cNvCxnSpPr>
          <p:nvPr/>
        </p:nvCxnSpPr>
        <p:spPr>
          <a:xfrm flipH="1" flipV="1">
            <a:off x="2521583" y="3757596"/>
            <a:ext cx="2355217" cy="19410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2841793" y="3463251"/>
            <a:ext cx="1936786" cy="215010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7466958" y="5698645"/>
            <a:ext cx="3632580" cy="9982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Для отправки документа в Управление необходимо создать документ во вкладке  «исходящие»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466958" y="4418684"/>
            <a:ext cx="3632580" cy="119196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1"/>
                </a:solidFill>
              </a:rPr>
              <a:t>Произвольные документы исходящие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списочной форме будут отражены документы, направленные в Управление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452734" y="907330"/>
            <a:ext cx="3613225" cy="1355993"/>
          </a:xfrm>
          <a:prstGeom prst="roundRect">
            <a:avLst/>
          </a:prstGeom>
          <a:solidFill>
            <a:schemeClr val="bg2"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Для получения доступа к произвольным документам (отправка и получение) необходимо в Заявке на доступ к ЭБ указать соответствующие полномочия  </a:t>
            </a:r>
          </a:p>
        </p:txBody>
      </p:sp>
      <p:sp>
        <p:nvSpPr>
          <p:cNvPr id="21" name="object 9"/>
          <p:cNvSpPr/>
          <p:nvPr/>
        </p:nvSpPr>
        <p:spPr>
          <a:xfrm>
            <a:off x="9705060" y="830402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546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0"/>
    </mc:Choice>
    <mc:Fallback xmlns="">
      <p:transition spd="slow" advTm="4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9" grpId="0" animBg="1"/>
      <p:bldP spid="38" grpId="0" animBg="1"/>
      <p:bldP spid="3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/>
          <p:nvPr/>
        </p:nvPicPr>
        <p:blipFill rotWithShape="1">
          <a:blip r:embed="rId4"/>
          <a:srcRect t="8885" b="65042"/>
          <a:stretch/>
        </p:blipFill>
        <p:spPr>
          <a:xfrm>
            <a:off x="862149" y="1370143"/>
            <a:ext cx="10058400" cy="1892821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61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Произвольные документы исходящие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1439270" y="2300438"/>
            <a:ext cx="5870366" cy="883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34253" y="1019560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1519176" y="2411571"/>
            <a:ext cx="5790460" cy="2528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7309637" y="1636195"/>
            <a:ext cx="3719167" cy="129174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Для отправки документа в Управление необходимо создать документ во вкладке  «исходящие» (как клиент) 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31" name="Рисунок 30"/>
          <p:cNvPicPr/>
          <p:nvPr/>
        </p:nvPicPr>
        <p:blipFill rotWithShape="1">
          <a:blip r:embed="rId5"/>
          <a:srcRect t="9038" b="13473"/>
          <a:stretch/>
        </p:blipFill>
        <p:spPr>
          <a:xfrm>
            <a:off x="789272" y="3374875"/>
            <a:ext cx="8691612" cy="3171574"/>
          </a:xfrm>
          <a:prstGeom prst="rect">
            <a:avLst/>
          </a:prstGeom>
        </p:spPr>
      </p:pic>
      <p:sp>
        <p:nvSpPr>
          <p:cNvPr id="32" name="Скругленный прямоугольник 31"/>
          <p:cNvSpPr/>
          <p:nvPr/>
        </p:nvSpPr>
        <p:spPr>
          <a:xfrm>
            <a:off x="7309638" y="3636856"/>
            <a:ext cx="3719167" cy="129127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справочнике необходимо выбрать вид направляемой информации, например, письмо, и заполнить поля «Тема» и «Содержание»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002055" y="4504623"/>
            <a:ext cx="1029903" cy="962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910800" y="4387899"/>
            <a:ext cx="1029903" cy="962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2905224" y="4679164"/>
            <a:ext cx="1029903" cy="962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3214838" y="4633546"/>
            <a:ext cx="4094800" cy="256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3147461" y="3932116"/>
            <a:ext cx="4081113" cy="4003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2440867" y="4475402"/>
            <a:ext cx="4787706" cy="152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705060" y="830402"/>
            <a:ext cx="2351997" cy="51503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309636" y="5135843"/>
            <a:ext cx="3719167" cy="129127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Направляемый документ (скан-копию или с ЭП) необходимо разместить во вкладке «Вложения»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958577" y="4963203"/>
            <a:ext cx="1029903" cy="962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 flipV="1">
            <a:off x="1761423" y="5001657"/>
            <a:ext cx="5548213" cy="5883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62149" y="2160715"/>
            <a:ext cx="577121" cy="257708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42055" y="2531426"/>
            <a:ext cx="577121" cy="257708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70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0"/>
    </mc:Choice>
    <mc:Fallback xmlns="">
      <p:transition spd="slow" advTm="4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44" grpId="0" animBg="1"/>
      <p:bldP spid="23" grpId="0" animBg="1"/>
      <p:bldP spid="2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 descr="cid:image001.png@01D80DFB.365C4A40"/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2" b="47736"/>
          <a:stretch/>
        </p:blipFill>
        <p:spPr bwMode="auto">
          <a:xfrm>
            <a:off x="587141" y="3446355"/>
            <a:ext cx="10270156" cy="28461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/>
          <p:cNvPicPr/>
          <p:nvPr/>
        </p:nvPicPr>
        <p:blipFill rotWithShape="1">
          <a:blip r:embed="rId6"/>
          <a:srcRect t="11089" b="43077"/>
          <a:stretch/>
        </p:blipFill>
        <p:spPr>
          <a:xfrm>
            <a:off x="587141" y="1040223"/>
            <a:ext cx="10441663" cy="2312264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62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299669" y="96230"/>
            <a:ext cx="6665167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Произвольные документы исходящие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основной информации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2966771" y="1900766"/>
            <a:ext cx="4342865" cy="116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4628" y="786406"/>
            <a:ext cx="65593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300791" y="1961459"/>
            <a:ext cx="664021" cy="1175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480836" y="1767926"/>
            <a:ext cx="690780" cy="487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2171616" y="1800384"/>
            <a:ext cx="5138020" cy="40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7309637" y="1636195"/>
            <a:ext cx="3719167" cy="129174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Перейдя во вкладку «Получатели»,  выбрать «Добавить из ТОФК», далее выбрать Управление 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 коду ТОФК 2400 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309638" y="3636856"/>
            <a:ext cx="3719167" cy="129127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 формировании листа согласования создаются новые строки «Согласующие» (при необходимости) и «Утверждающие» и осуществляется выбор ФИО из списка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702644" y="5585766"/>
            <a:ext cx="1029903" cy="962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779646" y="4879046"/>
            <a:ext cx="1029903" cy="962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029995" y="5221819"/>
            <a:ext cx="450841" cy="10106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1732548" y="4730983"/>
            <a:ext cx="5476774" cy="8070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1732547" y="3962254"/>
            <a:ext cx="5576196" cy="8542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1480837" y="4389393"/>
            <a:ext cx="5827906" cy="83242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705060" y="830402"/>
            <a:ext cx="2351997" cy="51503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2517006" y="2901703"/>
            <a:ext cx="4791737" cy="170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2059898" y="2882223"/>
            <a:ext cx="690780" cy="487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4712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0"/>
    </mc:Choice>
    <mc:Fallback xmlns="">
      <p:transition spd="slow" advTm="4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747480" y="3283351"/>
            <a:ext cx="9368671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Справочники</a:t>
            </a: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09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9"/>
    </mc:Choice>
    <mc:Fallback xmlns="">
      <p:transition spd="slow" advTm="2609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4"/>
          <a:srcRect t="17893" r="8600" b="21521"/>
          <a:stretch/>
        </p:blipFill>
        <p:spPr bwMode="auto">
          <a:xfrm>
            <a:off x="494748" y="851159"/>
            <a:ext cx="10198919" cy="5051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64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13145" y="96230"/>
            <a:ext cx="6651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Справочники</a:t>
            </a: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5313145" y="786406"/>
            <a:ext cx="6770825" cy="4136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8441356" y="3590093"/>
            <a:ext cx="765895" cy="6433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2469325" y="4234167"/>
            <a:ext cx="4360244" cy="1517607"/>
          </a:xfrm>
          <a:prstGeom prst="roundRect">
            <a:avLst/>
          </a:prstGeom>
          <a:solidFill>
            <a:schemeClr val="bg2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Шаблон листа согласования устанавливает автоматическую отправку документов на согласование/утверждение выбранным сотрудникам</a:t>
            </a:r>
          </a:p>
        </p:txBody>
      </p:sp>
      <p:cxnSp>
        <p:nvCxnSpPr>
          <p:cNvPr id="29" name="Прямая со стрелкой 28"/>
          <p:cNvCxnSpPr>
            <a:stCxn id="27" idx="0"/>
          </p:cNvCxnSpPr>
          <p:nvPr/>
        </p:nvCxnSpPr>
        <p:spPr>
          <a:xfrm flipH="1" flipV="1">
            <a:off x="4538759" y="1655120"/>
            <a:ext cx="110688" cy="25790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418382" y="1628212"/>
            <a:ext cx="1453667" cy="352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523275" y="3549925"/>
            <a:ext cx="1175282" cy="939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7027129" y="4234167"/>
            <a:ext cx="4360244" cy="1517607"/>
          </a:xfrm>
          <a:prstGeom prst="roundRect">
            <a:avLst/>
          </a:prstGeom>
          <a:solidFill>
            <a:schemeClr val="bg2">
              <a:alpha val="5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Справочник «Почтовые уведомления» позволяет настроить получение уведомлений о поступивших на лицевой счет документах или об изменении статусов исходящих документов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072261" y="4515141"/>
            <a:ext cx="60171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131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3"/>
    </mc:Choice>
    <mc:Fallback xmlns="">
      <p:transition spd="slow" advTm="6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51" y="897446"/>
            <a:ext cx="10095587" cy="5573027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207251" y="6546449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65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313145" y="96230"/>
            <a:ext cx="6651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 листа согласования</a:t>
            </a:r>
          </a:p>
          <a:p>
            <a:pPr algn="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313145" y="742561"/>
            <a:ext cx="6770825" cy="4384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25" idx="1"/>
          </p:cNvCxnSpPr>
          <p:nvPr/>
        </p:nvCxnSpPr>
        <p:spPr>
          <a:xfrm flipH="1" flipV="1">
            <a:off x="770024" y="3658798"/>
            <a:ext cx="5874496" cy="234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9252966" y="2358189"/>
            <a:ext cx="586420" cy="30737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6644520" y="2665561"/>
            <a:ext cx="5216893" cy="61779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1. Из </a:t>
            </a:r>
            <a:r>
              <a:rPr lang="ru-RU" sz="1600" dirty="0">
                <a:solidFill>
                  <a:schemeClr val="tx1"/>
                </a:solidFill>
              </a:rPr>
              <a:t>справочника выбрать документ для создания к нему шаблона листа согласования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839388" y="2076264"/>
            <a:ext cx="421144" cy="41819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92695" y="3474864"/>
            <a:ext cx="477328" cy="41819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51172" y="5359633"/>
            <a:ext cx="418850" cy="41819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44520" y="3584159"/>
            <a:ext cx="5216893" cy="61779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. </a:t>
            </a:r>
            <a:r>
              <a:rPr lang="ru-RU" sz="1600" dirty="0">
                <a:solidFill>
                  <a:schemeClr val="tx1"/>
                </a:solidFill>
              </a:rPr>
              <a:t>Добавить исполнителя (обязательно), согласующего (при необходимости) и утверждающих</a:t>
            </a:r>
          </a:p>
        </p:txBody>
      </p:sp>
      <p:cxnSp>
        <p:nvCxnSpPr>
          <p:cNvPr id="26" name="Прямая со стрелкой 25"/>
          <p:cNvCxnSpPr>
            <a:stCxn id="25" idx="1"/>
          </p:cNvCxnSpPr>
          <p:nvPr/>
        </p:nvCxnSpPr>
        <p:spPr>
          <a:xfrm flipH="1">
            <a:off x="770022" y="3893054"/>
            <a:ext cx="5874498" cy="16673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6644520" y="4502757"/>
            <a:ext cx="5216893" cy="61779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3. </a:t>
            </a:r>
            <a:r>
              <a:rPr lang="ru-RU" sz="1600" dirty="0">
                <a:solidFill>
                  <a:schemeClr val="tx1"/>
                </a:solidFill>
              </a:rPr>
              <a:t>Для согласующего требуется указать необходимость подписания документа электронной подписью</a:t>
            </a:r>
          </a:p>
        </p:txBody>
      </p:sp>
      <p:sp>
        <p:nvSpPr>
          <p:cNvPr id="21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883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5"/>
    </mc:Choice>
    <mc:Fallback xmlns="">
      <p:transition spd="slow" advTm="7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22" grpId="0" animBg="1"/>
      <p:bldP spid="25" grpId="0" animBg="1"/>
      <p:bldP spid="2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66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24628" y="52493"/>
            <a:ext cx="6617857" cy="677054"/>
          </a:xfrm>
          <a:prstGeom prst="rect">
            <a:avLst/>
          </a:prstGeom>
        </p:spPr>
        <p:txBody>
          <a:bodyPr wrap="square" lIns="121867" tIns="60933" rIns="121867" bIns="60933">
            <a:spAutoFit/>
          </a:bodyPr>
          <a:lstStyle/>
          <a:p>
            <a:pPr algn="r"/>
            <a:r>
              <a:rPr lang="ru-RU" b="1" dirty="0">
                <a:latin typeface="Times New Roman" pitchFamily="18" charset="0"/>
              </a:rPr>
              <a:t>Почтовые </a:t>
            </a:r>
            <a:r>
              <a:rPr lang="ru-RU" b="1" dirty="0" smtClean="0">
                <a:latin typeface="Times New Roman" pitchFamily="18" charset="0"/>
              </a:rPr>
              <a:t>уведомления</a:t>
            </a:r>
          </a:p>
          <a:p>
            <a:pPr algn="r"/>
            <a:r>
              <a:rPr lang="ru-RU" b="1" dirty="0" smtClean="0">
                <a:latin typeface="Times New Roman" pitchFamily="18" charset="0"/>
              </a:rPr>
              <a:t>Формирование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3" y="1046719"/>
            <a:ext cx="10056072" cy="485113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524330" y="2298944"/>
            <a:ext cx="3142545" cy="92711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Выбрать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справочника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уведомления о котором должны поступать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>
            <a:stCxn id="6" idx="1"/>
          </p:cNvCxnSpPr>
          <p:nvPr/>
        </p:nvCxnSpPr>
        <p:spPr>
          <a:xfrm flipH="1">
            <a:off x="3811604" y="2762500"/>
            <a:ext cx="4712726" cy="4685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8524330" y="3729035"/>
            <a:ext cx="3142545" cy="74924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Добавить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получателей уведомлений</a:t>
            </a:r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>
          <a:xfrm flipH="1" flipV="1">
            <a:off x="1713298" y="3729036"/>
            <a:ext cx="6811032" cy="3746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8524330" y="4807134"/>
            <a:ext cx="3142545" cy="115596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отмены получения уведомлений необходимо заполнить дату окончания действия записи</a:t>
            </a:r>
          </a:p>
        </p:txBody>
      </p:sp>
      <p:cxnSp>
        <p:nvCxnSpPr>
          <p:cNvPr id="16" name="Прямая со стрелкой 15"/>
          <p:cNvCxnSpPr>
            <a:stCxn id="13" idx="1"/>
          </p:cNvCxnSpPr>
          <p:nvPr/>
        </p:nvCxnSpPr>
        <p:spPr>
          <a:xfrm flipH="1">
            <a:off x="6255474" y="5385114"/>
            <a:ext cx="2268856" cy="3518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3643026" y="2476810"/>
            <a:ext cx="522019" cy="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313145" y="742561"/>
            <a:ext cx="6770825" cy="4384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0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23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25"/>
    </mc:Choice>
    <mc:Fallback xmlns="">
      <p:transition spd="slow" advTm="8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2508" y="98019"/>
            <a:ext cx="6617857" cy="677054"/>
          </a:xfrm>
          <a:prstGeom prst="rect">
            <a:avLst/>
          </a:prstGeom>
        </p:spPr>
        <p:txBody>
          <a:bodyPr wrap="square" lIns="121867" tIns="60933" rIns="121867" bIns="60933">
            <a:spAutoFit/>
          </a:bodyPr>
          <a:lstStyle/>
          <a:p>
            <a:pPr algn="r"/>
            <a:r>
              <a:rPr lang="ru-RU" b="1" dirty="0">
                <a:latin typeface="Times New Roman" pitchFamily="18" charset="0"/>
              </a:rPr>
              <a:t>Почтовые </a:t>
            </a:r>
            <a:r>
              <a:rPr lang="ru-RU" b="1" dirty="0" smtClean="0">
                <a:latin typeface="Times New Roman" pitchFamily="18" charset="0"/>
              </a:rPr>
              <a:t>уведомления</a:t>
            </a:r>
          </a:p>
          <a:p>
            <a:pPr algn="r"/>
            <a:r>
              <a:rPr lang="ru-RU" b="1" dirty="0" smtClean="0">
                <a:latin typeface="Times New Roman" pitchFamily="18" charset="0"/>
              </a:rPr>
              <a:t>Формирование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10" y="1034450"/>
            <a:ext cx="10056072" cy="4810799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881437" y="3928950"/>
            <a:ext cx="3142545" cy="17141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Заполнить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 «Электронная почта» и «ФИО пользователя», сохранить изменения и закрыть окно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5380522" y="2449716"/>
            <a:ext cx="3500914" cy="234259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6" idx="1"/>
          </p:cNvCxnSpPr>
          <p:nvPr/>
        </p:nvCxnSpPr>
        <p:spPr>
          <a:xfrm flipH="1">
            <a:off x="6410425" y="4786008"/>
            <a:ext cx="2471012" cy="64489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1"/>
          </p:cNvCxnSpPr>
          <p:nvPr/>
        </p:nvCxnSpPr>
        <p:spPr>
          <a:xfrm flipH="1" flipV="1">
            <a:off x="5380522" y="2156059"/>
            <a:ext cx="3500915" cy="262994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6953057" y="1286356"/>
            <a:ext cx="3142545" cy="7142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Актуализировать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1703672" y="1500621"/>
            <a:ext cx="5249386" cy="1054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303246" y="774490"/>
            <a:ext cx="6770825" cy="4384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922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9"/>
    </mc:Choice>
    <mc:Fallback xmlns="">
      <p:transition spd="slow" advTm="5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124" y="6492875"/>
            <a:ext cx="2742208" cy="365125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4629" y="334400"/>
            <a:ext cx="6617857" cy="399990"/>
          </a:xfrm>
          <a:prstGeom prst="rect">
            <a:avLst/>
          </a:prstGeom>
        </p:spPr>
        <p:txBody>
          <a:bodyPr wrap="square" lIns="121867" tIns="60933" rIns="121867" bIns="60933">
            <a:spAutoFit/>
          </a:bodyPr>
          <a:lstStyle/>
          <a:p>
            <a:pPr algn="r"/>
            <a:r>
              <a:rPr lang="ru-RU" b="1" dirty="0">
                <a:latin typeface="Times New Roman" pitchFamily="18" charset="0"/>
              </a:rPr>
              <a:t>Техподдержка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0861" y="3928950"/>
            <a:ext cx="2714016" cy="27854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нештатной ситуации в левом нижнем углу любого окна можно нажать «Сообщить о проблеме», заполнить форму обращения, приложить снимки экрана</a:t>
            </a:r>
          </a:p>
        </p:txBody>
      </p:sp>
      <p:cxnSp>
        <p:nvCxnSpPr>
          <p:cNvPr id="7" name="Прямая со стрелкой 6"/>
          <p:cNvCxnSpPr>
            <a:stCxn id="6" idx="0"/>
          </p:cNvCxnSpPr>
          <p:nvPr/>
        </p:nvCxnSpPr>
        <p:spPr>
          <a:xfrm rot="5400000" flipH="1" flipV="1">
            <a:off x="1346473" y="3607553"/>
            <a:ext cx="64279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862" y="2786207"/>
            <a:ext cx="2961759" cy="45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200" y="1495895"/>
            <a:ext cx="5075650" cy="5218492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459082" y="2855634"/>
            <a:ext cx="935887" cy="3190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67559" y="1495895"/>
            <a:ext cx="2233452" cy="49130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подробно описать возникшую проблему, указать адрес электронной почты и телефон, добавить снимки экрана с возникшей ошибкой,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отправить.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необоснованного закрытия обращения открыть повторно.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11" idx="1"/>
          </p:cNvCxnSpPr>
          <p:nvPr/>
        </p:nvCxnSpPr>
        <p:spPr>
          <a:xfrm flipH="1" flipV="1">
            <a:off x="7751805" y="2981744"/>
            <a:ext cx="2015754" cy="9706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1"/>
          </p:cNvCxnSpPr>
          <p:nvPr/>
        </p:nvCxnSpPr>
        <p:spPr>
          <a:xfrm flipH="1" flipV="1">
            <a:off x="7751805" y="3788958"/>
            <a:ext cx="2015754" cy="1634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1" idx="1"/>
          </p:cNvCxnSpPr>
          <p:nvPr/>
        </p:nvCxnSpPr>
        <p:spPr>
          <a:xfrm flipH="1">
            <a:off x="7751803" y="3952412"/>
            <a:ext cx="2015756" cy="32742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1"/>
          </p:cNvCxnSpPr>
          <p:nvPr/>
        </p:nvCxnSpPr>
        <p:spPr>
          <a:xfrm flipH="1">
            <a:off x="6743923" y="3952412"/>
            <a:ext cx="3023636" cy="18523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1" idx="1"/>
          </p:cNvCxnSpPr>
          <p:nvPr/>
        </p:nvCxnSpPr>
        <p:spPr>
          <a:xfrm flipH="1">
            <a:off x="8248169" y="3952412"/>
            <a:ext cx="1519390" cy="23562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/>
          <p:nvPr/>
        </p:nvPicPr>
        <p:blipFill rotWithShape="1">
          <a:blip r:embed="rId6"/>
          <a:srcRect l="24952" t="7697" r="63021" b="86032"/>
          <a:stretch/>
        </p:blipFill>
        <p:spPr bwMode="auto">
          <a:xfrm>
            <a:off x="310861" y="1741826"/>
            <a:ext cx="2961759" cy="7512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5303246" y="774490"/>
            <a:ext cx="6770825" cy="4384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96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42"/>
    </mc:Choice>
    <mc:Fallback xmlns="">
      <p:transition spd="slow" advTm="12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4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9465" y="2515121"/>
            <a:ext cx="9430865" cy="30001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36FDF"/>
            </a:solidFill>
          </a:ln>
        </p:spPr>
        <p:txBody>
          <a:bodyPr wrap="square">
            <a:spAutoFit/>
          </a:bodyPr>
          <a:lstStyle/>
          <a:p>
            <a:pPr marL="359928" indent="450125" algn="ctr">
              <a:lnSpc>
                <a:spcPct val="150000"/>
              </a:lnSpc>
            </a:pPr>
            <a:r>
              <a:rPr lang="ru-RU" sz="1400" b="1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Обучающие материалы по работе в ПУР КС ГИИС ЭБ: </a:t>
            </a:r>
          </a:p>
          <a:p>
            <a:pPr marL="359928" indent="450125" algn="just">
              <a:lnSpc>
                <a:spcPct val="150000"/>
              </a:lnSpc>
            </a:pP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Ознакомиться с обучающими материалами по работе в ПУР КС ГИИС ЭБ можно на официальном сайте Федерального казначейства (www.roskazna.ru) в информационно-телекоммуникационной сети «Интернет»:</a:t>
            </a:r>
          </a:p>
          <a:p>
            <a:pPr marL="359928" indent="450125" algn="just">
              <a:lnSpc>
                <a:spcPct val="150000"/>
              </a:lnSpc>
            </a:pP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«ГИС/ Электронный бюджет/Подключение к системе»;</a:t>
            </a:r>
          </a:p>
          <a:p>
            <a:pPr marL="359928" indent="450125" algn="just">
              <a:lnSpc>
                <a:spcPct val="150000"/>
              </a:lnSpc>
            </a:pP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«ГИС/ Электронный бюджет/Управление расходами/Казначейское сопровождение»;</a:t>
            </a:r>
          </a:p>
          <a:p>
            <a:pPr marL="359928" algn="just">
              <a:lnSpc>
                <a:spcPct val="150000"/>
              </a:lnSpc>
            </a:pP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 по курсу «Подсистема управления расходами государственной интегрированной информационной системы управления общественными финансами «Электронный бюджет» в части казначейского сопровождения» доступно на портале Федерального казначейства по электронному обучению по адресу: </a:t>
            </a:r>
            <a:r>
              <a:rPr lang="en-US" sz="1400" kern="1000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</a:t>
            </a: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:</a:t>
            </a:r>
            <a:r>
              <a:rPr lang="en-US" sz="1400" kern="1000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//peo.roskazna.ru/course/</a:t>
            </a:r>
            <a:r>
              <a:rPr lang="en-US" sz="1400" kern="1000" dirty="0" err="1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index.php</a:t>
            </a: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?</a:t>
            </a:r>
            <a:r>
              <a:rPr lang="en-US" sz="1400" kern="1000" dirty="0" err="1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cateforyid</a:t>
            </a: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=13</a:t>
            </a:r>
            <a:endParaRPr lang="ru-RU" sz="1400" kern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839387" y="708173"/>
            <a:ext cx="2351997" cy="515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049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8"/>
    </mc:Choice>
    <mc:Fallback xmlns="">
      <p:transition spd="slow" advTm="2688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9|1.1|0.7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1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2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3|1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3|1|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0.8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4|1.1|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0.9|1.3|1.4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1.1|1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9|0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0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3|1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1.2|1|1.4|1.5|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6|0.9|0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2|1.5|1.4|1.3|1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6|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7|1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2|2|1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|0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6|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2|1.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1|1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4|2.1|2|1.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7|1.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4|1.2|1.4|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6|1.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3|1.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3|1.3|0.8|1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3519</Words>
  <Application>Microsoft Office PowerPoint</Application>
  <PresentationFormat>Широкоэкранный</PresentationFormat>
  <Paragraphs>459</Paragraphs>
  <Slides>69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5" baseType="lpstr">
      <vt:lpstr>Arial</vt:lpstr>
      <vt:lpstr>Calibri</vt:lpstr>
      <vt:lpstr>Calibri Light</vt:lpstr>
      <vt:lpstr>Open Sans Condensed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Андреева Инна Александровна</dc:creator>
  <cp:lastModifiedBy>Ульянова Галина Валерьевна</cp:lastModifiedBy>
  <cp:revision>171</cp:revision>
  <dcterms:created xsi:type="dcterms:W3CDTF">2021-05-31T12:48:40Z</dcterms:created>
  <dcterms:modified xsi:type="dcterms:W3CDTF">2022-01-20T13:31:01Z</dcterms:modified>
</cp:coreProperties>
</file>