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tags/tag8.xml" ContentType="application/vnd.openxmlformats-officedocument.presentationml.tags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11"/>
  </p:notesMasterIdLst>
  <p:handoutMasterIdLst>
    <p:handoutMasterId r:id="rId12"/>
  </p:handoutMasterIdLst>
  <p:sldIdLst>
    <p:sldId id="408" r:id="rId2"/>
    <p:sldId id="506" r:id="rId3"/>
    <p:sldId id="527" r:id="rId4"/>
    <p:sldId id="528" r:id="rId5"/>
    <p:sldId id="529" r:id="rId6"/>
    <p:sldId id="530" r:id="rId7"/>
    <p:sldId id="531" r:id="rId8"/>
    <p:sldId id="532" r:id="rId9"/>
    <p:sldId id="533" r:id="rId10"/>
  </p:sldIdLst>
  <p:sldSz cx="12190413" cy="6859588"/>
  <p:notesSz cx="6797675" cy="9926638"/>
  <p:defaultTextStyle>
    <a:defPPr>
      <a:defRPr lang="ru-RU"/>
    </a:defPPr>
    <a:lvl1pPr marL="0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C9D2036E-0403-48BB-B550-D853970117E7}">
          <p14:sldIdLst>
            <p14:sldId id="408"/>
            <p14:sldId id="506"/>
            <p14:sldId id="527"/>
            <p14:sldId id="528"/>
            <p14:sldId id="529"/>
            <p14:sldId id="530"/>
            <p14:sldId id="531"/>
            <p14:sldId id="532"/>
            <p14:sldId id="533"/>
          </p14:sldIdLst>
        </p14:section>
        <p14:section name="Раздел без заголовка" id="{189EAE23-7029-420F-9C66-D0D4777DFC13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136FDF"/>
    <a:srgbClr val="FF9933"/>
    <a:srgbClr val="FF7C80"/>
    <a:srgbClr val="FF5050"/>
    <a:srgbClr val="008000"/>
    <a:srgbClr val="866EEE"/>
    <a:srgbClr val="220E78"/>
    <a:srgbClr val="990033"/>
    <a:srgbClr val="6600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Стиль из темы 2 - акцент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25E5076-3810-47DD-B79F-674D7AD40C01}" styleName="Темный стиль 1 -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660B408-B3CF-4A94-85FC-2B1E0A45F4A2}" styleName="Темный стиль 2 -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456" autoAdjust="0"/>
    <p:restoredTop sz="94767" autoAdjust="0"/>
  </p:normalViewPr>
  <p:slideViewPr>
    <p:cSldViewPr>
      <p:cViewPr varScale="1">
        <p:scale>
          <a:sx n="110" d="100"/>
          <a:sy n="110" d="100"/>
        </p:scale>
        <p:origin x="720" y="108"/>
      </p:cViewPr>
      <p:guideLst>
        <p:guide orient="horz" pos="2161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D8E8BE-CEED-4BAD-8C52-8AFECC4966AA}" type="datetimeFigureOut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8630"/>
            <a:ext cx="2946400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304F4E-ED52-4CC9-A7B7-30504C1E323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6776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084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9997" y="0"/>
            <a:ext cx="2946084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23B4AB-7BA6-4544-BD1B-2C7DADC656DE}" type="datetimeFigureOut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3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130" y="4715153"/>
            <a:ext cx="5439415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716"/>
            <a:ext cx="2946084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9997" y="9428716"/>
            <a:ext cx="2946084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C4D909-7FBC-456A-B74B-E16413905E68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5891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44251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88502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632753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17700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721254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65505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09756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54007" algn="l" defTabSz="1088502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3475038" y="982663"/>
            <a:ext cx="13709651" cy="7715250"/>
          </a:xfrm>
          <a:noFill/>
          <a:ln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eaLnBrk="1" hangingPunct="1"/>
            <a:fld id="{A6A2BC3D-C05B-4DA2-A053-9A045592AEEA}" type="slidenum">
              <a:rPr lang="ru-RU" altLang="ru-RU" smtClean="0"/>
              <a:pPr eaLnBrk="1" hangingPunct="1"/>
              <a:t>1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51908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11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3718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04398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6356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02500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33568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4046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0531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3802" y="1122623"/>
            <a:ext cx="9142810" cy="2388153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3802" y="3602872"/>
            <a:ext cx="9142810" cy="165614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4C0949B-6D7B-42EC-B7D8-551DBA3AD607}" type="datetime1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765885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248C09C-D13E-4B67-BBD1-15A107198255}" type="datetime1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323154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742" y="1710134"/>
            <a:ext cx="10514231" cy="2853398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742" y="4590526"/>
            <a:ext cx="10514231" cy="1500534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07B9FCA-1EB2-4F38-B960-C5E4003A9A61}" type="datetime1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033961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091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1396" y="1826048"/>
            <a:ext cx="5180926" cy="435234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122CA35-B707-4059-A635-BD7FE248B22F}" type="datetime1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989541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365210"/>
            <a:ext cx="10514231" cy="132587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679" y="1681552"/>
            <a:ext cx="5157116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679" y="2505655"/>
            <a:ext cx="5157116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1397" y="1681552"/>
            <a:ext cx="5182513" cy="82410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1397" y="2505655"/>
            <a:ext cx="5182513" cy="3685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61D67C8-02E7-4917-81A3-DEE567CAA3C0}" type="datetime1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0692691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2012FC-7291-4D29-80F5-DE4E74BF8A62}" type="datetime1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088095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1223D2-28C2-4F38-A8C3-4330EA36432A}" type="datetime1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37014117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2513" y="987654"/>
            <a:ext cx="6171397" cy="48747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768738C-17E4-4005-8276-F74DD286289A}" type="datetime1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7602493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679" y="457306"/>
            <a:ext cx="3931725" cy="160057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2513" y="987654"/>
            <a:ext cx="6171397" cy="4874754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679" y="2057876"/>
            <a:ext cx="3931725" cy="38124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B6BF161-0B70-4665-8364-0C0235DB57EA}" type="datetime1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0620955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341C1-366B-44E4-B578-930F8D1F57F5}" type="datetime1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765107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3764" y="365209"/>
            <a:ext cx="2628558" cy="581318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091" y="365209"/>
            <a:ext cx="7733293" cy="581318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0BB45E1-3584-4486-BB2C-BAAE3466C064}" type="datetime1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6482998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838091" y="365210"/>
            <a:ext cx="10514231" cy="1325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838091" y="1826048"/>
            <a:ext cx="10514231" cy="43523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091" y="6357822"/>
            <a:ext cx="2742843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D14D370D-A1AF-4E54-9254-69C51DE275F0}" type="datetime1">
              <a:rPr lang="ru-RU" smtClean="0"/>
              <a:pPr/>
              <a:t>20.01.2022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075" y="6357822"/>
            <a:ext cx="4114264" cy="3652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09479" y="6357822"/>
            <a:ext cx="2742843" cy="36521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fld id="{500EF6E4-EEB3-4BE0-BD93-03362F727E57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 spd="med"/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itchFamily="34" charset="0"/>
        </a:defRPr>
      </a:lvl9pPr>
    </p:titleStyle>
    <p:bodyStyle>
      <a:lvl1pPr marL="228600" indent="-228600"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100000">
              <a:schemeClr val="accent1">
                <a:lumMod val="20000"/>
                <a:lumOff val="80000"/>
              </a:schemeClr>
            </a:gs>
            <a:gs pos="0">
              <a:schemeClr val="bg1">
                <a:tint val="93000"/>
                <a:satMod val="150000"/>
                <a:shade val="98000"/>
                <a:lumMod val="102000"/>
              </a:schemeClr>
            </a:gs>
            <a:gs pos="50000">
              <a:schemeClr val="bg1">
                <a:tint val="98000"/>
                <a:satMod val="130000"/>
                <a:shade val="90000"/>
                <a:lumMod val="103000"/>
              </a:schemeClr>
            </a:gs>
            <a:gs pos="100000">
              <a:schemeClr val="accent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Box 1"/>
          <p:cNvSpPr txBox="1">
            <a:spLocks noChangeArrowheads="1"/>
          </p:cNvSpPr>
          <p:nvPr/>
        </p:nvSpPr>
        <p:spPr bwMode="auto">
          <a:xfrm>
            <a:off x="885662" y="1592427"/>
            <a:ext cx="1000132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Формирование идентификатора государственного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(муниципального) контракта, контракта учреждения,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партнерского соглашения, договора (соглашения), источником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финансового обеспечения которых являются средства бюджетов</a:t>
            </a:r>
          </a:p>
          <a:p>
            <a:pPr algn="ctr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субъектов Российской Федерации (местных бюджетов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sz="24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76636" y="5878066"/>
            <a:ext cx="4608512" cy="33833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 год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853312" y="4005858"/>
            <a:ext cx="100013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pitchFamily="34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>
              <a:lnSpc>
                <a:spcPct val="100000"/>
              </a:lnSpc>
              <a:spcBef>
                <a:spcPts val="0"/>
              </a:spcBef>
              <a:buNone/>
              <a:defRPr/>
            </a:pP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Приказ </a:t>
            </a:r>
            <a:r>
              <a:rPr lang="ru-RU" sz="1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Министерства финансов Российской Федерации </a:t>
            </a: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от 02.12.2021 </a:t>
            </a:r>
            <a:r>
              <a:rPr lang="ru-RU" sz="1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№ 205н </a:t>
            </a:r>
            <a:br>
              <a:rPr lang="ru-RU" sz="1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«Об </a:t>
            </a:r>
            <a:r>
              <a:rPr lang="ru-RU" sz="1800" i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утверждении Порядка формирования идентификатора государственного контракта, договора (соглашения) при казначейском сопровождении </a:t>
            </a:r>
            <a:r>
              <a:rPr lang="ru-RU" sz="1800" i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средств»</a:t>
            </a:r>
            <a:endParaRPr lang="ru-RU" sz="1800" i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  <p:transition spd="med" advTm="3764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2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17851" y="281544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r" eaLnBrk="0" hangingPunct="0"/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Пункт 12 Порядка № 205н от 02.12.2021</a:t>
            </a:r>
            <a:endParaRPr lang="ru-RU" altLang="ru-RU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334567" y="1011686"/>
            <a:ext cx="11377264" cy="1599940"/>
          </a:xfrm>
          <a:prstGeom prst="roundRect">
            <a:avLst/>
          </a:prstGeom>
          <a:gradFill>
            <a:gsLst>
              <a:gs pos="0">
                <a:schemeClr val="bg1"/>
              </a:gs>
              <a:gs pos="61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effectLst>
            <a:glow rad="127000">
              <a:schemeClr val="bg2">
                <a:lumMod val="90000"/>
                <a:alpha val="77000"/>
              </a:schemeClr>
            </a:glow>
            <a:softEdge rad="0"/>
          </a:effectLst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государственного (муниципального) контракта, контракта учреждения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государственным (муниципальным) заказчиком, региональным (муниципальным) бюджетным и автономным учреждением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формирования реестровой записи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соответственно реестра контрактов, заключенных заказчиками, реестра договоров, заключенных заказчиками по результатам закупки</a:t>
            </a:r>
            <a:endParaRPr lang="ru-RU" sz="1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9332" y="2709328"/>
            <a:ext cx="11352499" cy="1296530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22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  ХХ  ХХХХХХХХХХХХХХХХХХХ  Х</a:t>
            </a:r>
          </a:p>
          <a:p>
            <a:pPr algn="ctr"/>
            <a:endParaRPr lang="en-US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61914" y="4263561"/>
            <a:ext cx="11445190" cy="241342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1 - 3 разряды -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свободные знаки, обозначаются нулями;</a:t>
            </a:r>
          </a:p>
          <a:p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4 - 5 разряды -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код в составе национальных проектов (программ), соответствующий 4 - 5 разрядам кода целевой статьи расходов, 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случае если расходы осуществляются не в рамках реализации национальных проектов (программ) – «00»;</a:t>
            </a:r>
          </a:p>
          <a:p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6 - 24 разряды -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1 - 19 разряды уникального номера реестровой записи реестра контрактов, заключенных заказчиками (реестра договоров, заключенных заказчиками по результатам закупки);</a:t>
            </a:r>
          </a:p>
          <a:p>
            <a:endParaRPr lang="ru-RU" sz="1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разряд -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"0" - государственные (муниципальные) контракты, заключаемые государственными (муниципальными) заказчиками;</a:t>
            </a:r>
          </a:p>
          <a:p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"4" - контракты учреждения, заключаемые региональными (муниципальными) бюджетными и автономными учреждениями</a:t>
            </a:r>
          </a:p>
        </p:txBody>
      </p:sp>
      <p:sp>
        <p:nvSpPr>
          <p:cNvPr id="2" name="Левая фигурная скобка 1"/>
          <p:cNvSpPr/>
          <p:nvPr/>
        </p:nvSpPr>
        <p:spPr>
          <a:xfrm rot="16200000">
            <a:off x="2947684" y="3116542"/>
            <a:ext cx="327566" cy="783622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1908161" y="3004297"/>
            <a:ext cx="327566" cy="1008112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6651503" y="318093"/>
            <a:ext cx="327566" cy="6336704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Левая фигурная скобка 18"/>
          <p:cNvSpPr/>
          <p:nvPr/>
        </p:nvSpPr>
        <p:spPr>
          <a:xfrm rot="16200000">
            <a:off x="10158653" y="3289772"/>
            <a:ext cx="327566" cy="432050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518665" y="3720005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 – 3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6227848" y="3661628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6 – 24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566814" y="3712543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4 – 6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777783" y="3704033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25 разряд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8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09143006"/>
      </p:ext>
    </p:extLst>
  </p:cSld>
  <p:clrMapOvr>
    <a:masterClrMapping/>
  </p:clrMapOvr>
  <p:transition spd="med" advTm="72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3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17851" y="281544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r" eaLnBrk="0" hangingPunct="0"/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Пункт 13 Порядка № 205н от 02.12.2021</a:t>
            </a:r>
            <a:endParaRPr lang="ru-RU" altLang="ru-RU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334567" y="1011686"/>
            <a:ext cx="11377264" cy="1363920"/>
          </a:xfrm>
          <a:prstGeom prst="roundRect">
            <a:avLst/>
          </a:prstGeom>
          <a:gradFill>
            <a:gsLst>
              <a:gs pos="0">
                <a:schemeClr val="bg1"/>
              </a:gs>
              <a:gs pos="61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effectLst>
            <a:glow rad="127000">
              <a:schemeClr val="bg2">
                <a:lumMod val="90000"/>
                <a:alpha val="77000"/>
              </a:schemeClr>
            </a:glow>
            <a:softEdge rad="0"/>
          </a:effectLst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государственного (муниципального) контракта, контракта учреждения, партнерского соглашения, договора (соглашения)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заключенного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осуществления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капитальных вложений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финансовым органом субъекта Российской Федерации (муниципального образования) или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территориальным органом Федерального казначейства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25394" y="2519291"/>
            <a:ext cx="11352499" cy="1296530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22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  ХХХХХ  ХХХХХХХХХХХ  ХХ  Х  ХХХ  Х</a:t>
            </a:r>
          </a:p>
          <a:p>
            <a:pPr algn="ctr"/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4567" y="3958699"/>
            <a:ext cx="11445190" cy="263944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1 - 2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код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 национальных проектов (программ), соответствующий 4 - 5 разрядам кода целевой статьи расходов, в случае если расходы осуществляются не в рамках реализации национальных проектов (программ) - "00";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- 7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код объекта, соответствующий 5 последним знакам уникального кода объекта капитального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строительства,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указанного в соглашении о предоставлении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МБТ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федерального бюджета бюджету субъекта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на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софинансирование капитальных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вложений. 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формирования идентификатора по договору (соглашению), заключенному в отношении нескольких объектов, в указанных разрядах указывается "00000".</a:t>
            </a:r>
          </a:p>
          <a:p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отсутствии кода объекта в соглашении о предоставлении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МБТ на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вложения в разрядах указывается код, соответствующий 13 - 17 разрядам кода бюджетной классификации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указанный в названном соглашении о предоставлении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МБТ на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капитальные вложения;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- 18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- 11 разрядам уникального номера реестровой записи соглашения о предоставлении межбюджетного трансферта на капитальные вложения в реестре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соглашений;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первые два разряда кода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ТОФК;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разряд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код бюджета указывается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"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2" - при осуществлении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вложений в объекты государственной собственности субъекта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РФ; "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3" - при осуществлении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кап.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вложений в объекты муниципальной собственности;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- 24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порядковый номер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разрезе одного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объекта;</a:t>
            </a:r>
          </a:p>
          <a:p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разряд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указывается "7"</a:t>
            </a:r>
          </a:p>
        </p:txBody>
      </p:sp>
      <p:sp>
        <p:nvSpPr>
          <p:cNvPr id="2" name="Левая фигурная скобка 1"/>
          <p:cNvSpPr/>
          <p:nvPr/>
        </p:nvSpPr>
        <p:spPr>
          <a:xfrm rot="16200000">
            <a:off x="2721959" y="2357231"/>
            <a:ext cx="327566" cy="1666400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1364161" y="2837452"/>
            <a:ext cx="327566" cy="705958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5600854" y="1404537"/>
            <a:ext cx="327566" cy="3600400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Левая фигурная скобка 18"/>
          <p:cNvSpPr/>
          <p:nvPr/>
        </p:nvSpPr>
        <p:spPr>
          <a:xfrm rot="16200000">
            <a:off x="10462564" y="3014639"/>
            <a:ext cx="327566" cy="440435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983291" y="3451873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 – 2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116893" y="3444648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8 – 18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250835" y="3460775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3 – 7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141770" y="3496299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25 разряд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0" name="Левая фигурная скобка 19"/>
          <p:cNvSpPr/>
          <p:nvPr/>
        </p:nvSpPr>
        <p:spPr>
          <a:xfrm rot="16200000">
            <a:off x="7984245" y="2843486"/>
            <a:ext cx="327566" cy="755907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Левая фигурная скобка 20"/>
          <p:cNvSpPr/>
          <p:nvPr/>
        </p:nvSpPr>
        <p:spPr>
          <a:xfrm rot="16200000">
            <a:off x="9611660" y="2686069"/>
            <a:ext cx="327566" cy="1037335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Левая фигурная скобка 21"/>
          <p:cNvSpPr/>
          <p:nvPr/>
        </p:nvSpPr>
        <p:spPr>
          <a:xfrm rot="16200000" flipV="1">
            <a:off x="8736064" y="2936354"/>
            <a:ext cx="310629" cy="525090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343122" y="3472448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21 разряд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437996" y="3457065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19 – 20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9213404" y="3496300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22 – 24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8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1613127"/>
      </p:ext>
    </p:extLst>
  </p:cSld>
  <p:clrMapOvr>
    <a:masterClrMapping/>
  </p:clrMapOvr>
  <p:transition spd="med" advTm="72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4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17851" y="281544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r" eaLnBrk="0" hangingPunct="0"/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Пункт 14 Порядка № 205н от 02.12.2021</a:t>
            </a:r>
            <a:endParaRPr lang="ru-RU" altLang="ru-RU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334567" y="1011686"/>
            <a:ext cx="11377264" cy="1049956"/>
          </a:xfrm>
          <a:prstGeom prst="roundRect">
            <a:avLst/>
          </a:prstGeom>
          <a:gradFill>
            <a:gsLst>
              <a:gs pos="0">
                <a:schemeClr val="bg1"/>
              </a:gs>
              <a:gs pos="61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effectLst>
            <a:glow rad="127000">
              <a:schemeClr val="bg2">
                <a:lumMod val="90000"/>
                <a:alpha val="77000"/>
              </a:schemeClr>
            </a:glow>
            <a:softEdge rad="0"/>
          </a:effectLst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государственного (муниципального) контракта, партнерского соглашения, договора (соглашения),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финансового обеспечения которых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бюджетные кредиты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 территориальным органом Федерального казначейства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4567" y="2209142"/>
            <a:ext cx="11352499" cy="1296530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22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  ХХХ  Х  ХХХХ  ХХХХХХХХХХ  ХХ  ХХ  Х</a:t>
            </a:r>
          </a:p>
          <a:p>
            <a:pPr algn="ctr"/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45226" y="3679862"/>
            <a:ext cx="11445190" cy="29449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1 - 2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код идентификатора средств бюджетного кредита "98";</a:t>
            </a:r>
          </a:p>
          <a:p>
            <a:pPr algn="just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3 - 5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код инфраструктурного проекта, присваиваемый ФК;</a:t>
            </a:r>
          </a:p>
          <a:p>
            <a:pPr algn="just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разряд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код направления использования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средств: X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проектирование, строительство, реконструкция, техническое перевооружение, капитальный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ремонт; Y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приобретение подвижного состава городского транспорта общего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пользования; Z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технологическое присоединение к сетям инженерно-технического обеспечения;</a:t>
            </a:r>
          </a:p>
          <a:p>
            <a:pPr algn="just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7 - 10 </a:t>
            </a:r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разряды*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код мероприятия, присваиваемый ФК в соответствии со сквозной нумерацией каждому мероприятию, реализуемому в рамках инфраструктурных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проектов.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11 - 20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ИНН, присвоенный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 РФ (местного бюджета), государственному (муниципальному)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заказчику. 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формирования идентификатора по договору (соглашению), включая соглашение о предоставлении субсидии региональному (муниципальному) БУ и АУ, заключенному в отношении нескольких мероприятий в рамках реализации инфраструктурных проектов, в 11 - 20 разрядах идентификатора указывается ИНН, присвоенный получателю средств по данному договору (соглашению);</a:t>
            </a:r>
          </a:p>
          <a:p>
            <a:pPr algn="just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21 - 22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год заключения государственного (муниципального) контракта, партнерского соглашения, договора (соглашения);</a:t>
            </a:r>
          </a:p>
          <a:p>
            <a:pPr algn="just"/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23 - 24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первые два разряда кода ТОФК;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разряд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порядковый номер государственного (муниципального) контракта, контракта учреждения, партнерского соглашения, договора (соглашения), контракта (договора) в разрезе одного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Левая фигурная скобка 1"/>
          <p:cNvSpPr/>
          <p:nvPr/>
        </p:nvSpPr>
        <p:spPr>
          <a:xfrm rot="16200000">
            <a:off x="2291948" y="2342406"/>
            <a:ext cx="327566" cy="1087989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1242156" y="2521437"/>
            <a:ext cx="327566" cy="705958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4219885" y="2181913"/>
            <a:ext cx="327566" cy="1408976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Левая фигурная скобка 18"/>
          <p:cNvSpPr/>
          <p:nvPr/>
        </p:nvSpPr>
        <p:spPr>
          <a:xfrm rot="16200000">
            <a:off x="10631729" y="2678168"/>
            <a:ext cx="327566" cy="440435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48502" y="3185699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 – 2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816042" y="3152647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7 – 10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852233" y="3181356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3 – 5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407634" y="3175402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25 разряд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0" name="Левая фигурная скобка 19"/>
          <p:cNvSpPr/>
          <p:nvPr/>
        </p:nvSpPr>
        <p:spPr>
          <a:xfrm rot="16200000">
            <a:off x="9013286" y="2513465"/>
            <a:ext cx="327566" cy="745871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Левая фигурная скобка 20"/>
          <p:cNvSpPr/>
          <p:nvPr/>
        </p:nvSpPr>
        <p:spPr>
          <a:xfrm rot="16200000">
            <a:off x="9870064" y="2543125"/>
            <a:ext cx="327566" cy="710521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Левая фигурная скобка 21"/>
          <p:cNvSpPr/>
          <p:nvPr/>
        </p:nvSpPr>
        <p:spPr>
          <a:xfrm rot="16200000" flipV="1">
            <a:off x="3180773" y="2620339"/>
            <a:ext cx="310629" cy="525090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774831" y="3176148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6 разряд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382649" y="3178470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11 – 20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357277" y="3152575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21 – 22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6" name="Левая фигурная скобка 25"/>
          <p:cNvSpPr/>
          <p:nvPr/>
        </p:nvSpPr>
        <p:spPr>
          <a:xfrm rot="16200000">
            <a:off x="6794101" y="1209696"/>
            <a:ext cx="327566" cy="3364528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9437493" y="3169689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23 – 24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8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1306962"/>
      </p:ext>
    </p:extLst>
  </p:cSld>
  <p:clrMapOvr>
    <a:masterClrMapping/>
  </p:clrMapOvr>
  <p:transition spd="med" advTm="72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5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17851" y="281544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r" eaLnBrk="0" hangingPunct="0"/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Пункт 14 Порядка № 205н от 02.12.2021</a:t>
            </a:r>
            <a:endParaRPr lang="ru-RU" altLang="ru-RU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334567" y="1011686"/>
            <a:ext cx="11377264" cy="1049956"/>
          </a:xfrm>
          <a:prstGeom prst="roundRect">
            <a:avLst/>
          </a:prstGeom>
          <a:gradFill>
            <a:gsLst>
              <a:gs pos="0">
                <a:schemeClr val="bg1"/>
              </a:gs>
              <a:gs pos="61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effectLst>
            <a:glow rad="127000">
              <a:schemeClr val="bg2">
                <a:lumMod val="90000"/>
                <a:alpha val="77000"/>
              </a:schemeClr>
            </a:glow>
            <a:softEdge rad="0"/>
          </a:effectLst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государственного (муниципального) контракта, партнерского соглашения, договора (соглашения),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источником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финансового обеспечения которых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являются бюджетные кредиты, формируется территориальным органом Федерального казначейства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34567" y="2209142"/>
            <a:ext cx="11352499" cy="1296530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22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  ХХХ  Х  ХХХХ  ХХХХХХХХХХ  ХХ  ХХ  Х</a:t>
            </a:r>
          </a:p>
          <a:p>
            <a:pPr algn="ctr"/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45226" y="3679862"/>
            <a:ext cx="11445190" cy="294497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indent="-171450" algn="just">
              <a:buFont typeface="Arial" panose="020B0604020202020204" pitchFamily="34" charset="0"/>
              <a:buChar char="•"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- 10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разряды:                   </a:t>
            </a:r>
            <a:r>
              <a:rPr lang="ru-RU" sz="12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частные </a:t>
            </a:r>
            <a:r>
              <a:rPr lang="ru-RU" sz="1200" b="1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случаи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формирования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идентификатора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договору (соглашению)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включая соглашение о предоставлении субсидии региональному (муниципальному) бюджетному и автономному учреждению,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заключенному в отношении нескольких мероприятий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нескольких инфраструктурных проектов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2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3 - 10 разрядах идентификатора договора (соглашения) указываются нули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заключении получателем субсидии контрактов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учреждений, контрактов (договоров) по мероприятиям в рамках реализации инфраструктурных проектов,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формируется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каждому такому контракту учреждению, контракту (договору) с указанием в </a:t>
            </a:r>
            <a:r>
              <a:rPr lang="ru-RU" sz="12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3 - 10 разрядах идентификатора соответствующих данных согласно подпунктам "б" - "г" пункта 14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случае формирования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идентификатора по договору (соглашению)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включая соглашение о предоставлении субсидии региональному (муниципальному) бюджетному и автономному учреждению,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заключенному в отношении нескольких мероприятий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реализации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одного инфраструктурного проекта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2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6 - 10 разрядах идентификатора договора (соглашения) указываются нули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заключении получателем субсидии контрактов учреждений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контрактов (договоров) по мероприятиям в рамках реализации одного инфраструктурного проекта, </a:t>
            </a:r>
            <a:r>
              <a:rPr lang="ru-RU" sz="12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формируется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каждому такому контракту учреждению, контракту (договору) с указанием в </a:t>
            </a:r>
            <a:r>
              <a:rPr lang="ru-RU" sz="1200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6 - 10 разрядах идентификатора соответствующих данных согласно подпунктам "в" и "г" </a:t>
            </a:r>
            <a:r>
              <a:rPr lang="ru-RU" sz="1200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пункта 14.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Левая фигурная скобка 1"/>
          <p:cNvSpPr/>
          <p:nvPr/>
        </p:nvSpPr>
        <p:spPr>
          <a:xfrm rot="16200000">
            <a:off x="2290149" y="2359921"/>
            <a:ext cx="327566" cy="1087989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1249633" y="2552858"/>
            <a:ext cx="327566" cy="705958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4243072" y="2209185"/>
            <a:ext cx="327566" cy="1408976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Левая фигурная скобка 18"/>
          <p:cNvSpPr/>
          <p:nvPr/>
        </p:nvSpPr>
        <p:spPr>
          <a:xfrm rot="16200000">
            <a:off x="10594896" y="2696485"/>
            <a:ext cx="327566" cy="440435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848502" y="3185699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 – 2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3819808" y="3152647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7 – 10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852233" y="3181356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3 – 5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407634" y="3175402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25 разряд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0" name="Левая фигурная скобка 19"/>
          <p:cNvSpPr/>
          <p:nvPr/>
        </p:nvSpPr>
        <p:spPr>
          <a:xfrm rot="16200000">
            <a:off x="9008495" y="2523971"/>
            <a:ext cx="327566" cy="755452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Левая фигурная скобка 20"/>
          <p:cNvSpPr/>
          <p:nvPr/>
        </p:nvSpPr>
        <p:spPr>
          <a:xfrm rot="16200000">
            <a:off x="9874059" y="2531798"/>
            <a:ext cx="327566" cy="739588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Левая фигурная скобка 21"/>
          <p:cNvSpPr/>
          <p:nvPr/>
        </p:nvSpPr>
        <p:spPr>
          <a:xfrm rot="16200000" flipV="1">
            <a:off x="3206398" y="2639150"/>
            <a:ext cx="310629" cy="525090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774831" y="3176148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6 разряд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382649" y="3178470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11 – 20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357277" y="3152575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21 – 22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6" name="Левая фигурная скобка 25"/>
          <p:cNvSpPr/>
          <p:nvPr/>
        </p:nvSpPr>
        <p:spPr>
          <a:xfrm rot="16200000">
            <a:off x="6780842" y="1232778"/>
            <a:ext cx="327566" cy="3364528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9437493" y="3169689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23 – 24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8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34988578"/>
      </p:ext>
    </p:extLst>
  </p:cSld>
  <p:clrMapOvr>
    <a:masterClrMapping/>
  </p:clrMapOvr>
  <p:transition spd="med" advTm="72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6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17851" y="281544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r" eaLnBrk="0" hangingPunct="0"/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Пункт 15 Порядка № 205н от 02.12.2021</a:t>
            </a:r>
            <a:endParaRPr lang="ru-RU" altLang="ru-RU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332843" y="960811"/>
            <a:ext cx="11377264" cy="1395445"/>
          </a:xfrm>
          <a:prstGeom prst="roundRect">
            <a:avLst/>
          </a:prstGeom>
          <a:gradFill>
            <a:gsLst>
              <a:gs pos="0">
                <a:schemeClr val="bg1"/>
              </a:gs>
              <a:gs pos="61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effectLst>
            <a:glow rad="127000">
              <a:schemeClr val="bg2">
                <a:lumMod val="90000"/>
                <a:alpha val="77000"/>
              </a:schemeClr>
            </a:glow>
            <a:softEdge rad="0"/>
          </a:effectLst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договора (соглашения),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обязательства по исполнению которых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софинансируются за счет МБТ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имеющих целевое назначение, предоставляемых из федерального бюджета бюджетам субъектов РФ (за исключением кап. вложений),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финансовым органом субъекта Российской Федерации (МО) или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5226" y="2627479"/>
            <a:ext cx="11352499" cy="1132968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22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  ХХХХХ  ХХХХХХХХХХХ  ХХ  Х  ХХХ  Х</a:t>
            </a:r>
          </a:p>
          <a:p>
            <a:pPr algn="ctr"/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45226" y="3832456"/>
            <a:ext cx="11445190" cy="27923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код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 национальных проектов (программ), соответствующий 4 - 5 разрядам кода целевой статьи расходов, в случае если расходы осуществляются не в рамках реализации национальных проектов (программ) - "00";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- 7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код предоставляемого из федерального бюджета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МБТ,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соответствующий 13 - 17 разрядам кода бюджетной классификации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указанного в соглашении о предоставлении из федерального бюджета бюджету субъекта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МБТ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софинансирование расходных обязательств субъектов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 (МО);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- 18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- 11 разрядам реестровой записи соглашения о предоставлении межбюджетного трансферта в реестре соглашений;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первые два разряда кода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ТОФК;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разряд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код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бюджета: "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2" - в отношении договора (соглашения), заключаемого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субъекта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РФ, "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3" - в отношении договора (соглашения), заключаемого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 местного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бюджета;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- 24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порядковый номер договора (соглашения), присваиваемый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последовательно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сквозной нумерацией, осуществляемой в пределах календарного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года;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разряд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"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2" - в отношении договоров (соглашений), за исключением договоров (соглашений) о предоставлении субсидий (гранта в форме субсидий) по поддержке отраслей промышленности и сельского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хозяйства, "8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- в отношении договора (соглашения) о предоставлении субсидии (гранта в форме субсидии) по поддержке отраслей промышленности и сельского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хозяйства.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Левая фигурная скобка 1"/>
          <p:cNvSpPr/>
          <p:nvPr/>
        </p:nvSpPr>
        <p:spPr>
          <a:xfrm rot="16200000">
            <a:off x="2742383" y="2373856"/>
            <a:ext cx="327566" cy="1741573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1391321" y="2889663"/>
            <a:ext cx="327566" cy="705958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5598468" y="1391003"/>
            <a:ext cx="327566" cy="3716004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Левая фигурная скобка 18"/>
          <p:cNvSpPr/>
          <p:nvPr/>
        </p:nvSpPr>
        <p:spPr>
          <a:xfrm rot="16200000">
            <a:off x="10489377" y="3028202"/>
            <a:ext cx="327566" cy="440435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915050" y="3478434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 – 2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5119313" y="3483757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8 – 18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341895" y="3471606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3 – 7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242845" y="3452410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25 разряд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0" name="Левая фигурная скобка 19"/>
          <p:cNvSpPr/>
          <p:nvPr/>
        </p:nvSpPr>
        <p:spPr>
          <a:xfrm rot="16200000">
            <a:off x="7989514" y="2852458"/>
            <a:ext cx="327566" cy="780367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Левая фигурная скобка 20"/>
          <p:cNvSpPr/>
          <p:nvPr/>
        </p:nvSpPr>
        <p:spPr>
          <a:xfrm rot="16200000">
            <a:off x="9612460" y="2688553"/>
            <a:ext cx="327566" cy="1125623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365036" y="3481748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21 разряд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447422" y="3483757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19 – 20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9243096" y="3473263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22 – 24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8" name="Левая фигурная скобка 27"/>
          <p:cNvSpPr/>
          <p:nvPr/>
        </p:nvSpPr>
        <p:spPr>
          <a:xfrm rot="16200000">
            <a:off x="8713190" y="3011854"/>
            <a:ext cx="327566" cy="485142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22068541"/>
      </p:ext>
    </p:extLst>
  </p:cSld>
  <p:clrMapOvr>
    <a:masterClrMapping/>
  </p:clrMapOvr>
  <p:transition spd="med" advTm="72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7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17851" y="281544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r" eaLnBrk="0" hangingPunct="0"/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Пункт 16 Порядка № 205н от 02.12.2021</a:t>
            </a:r>
            <a:endParaRPr lang="ru-RU" altLang="ru-RU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332843" y="1009311"/>
            <a:ext cx="11377264" cy="1395445"/>
          </a:xfrm>
          <a:prstGeom prst="roundRect">
            <a:avLst/>
          </a:prstGeom>
          <a:gradFill>
            <a:gsLst>
              <a:gs pos="0">
                <a:schemeClr val="bg1"/>
              </a:gs>
              <a:gs pos="61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effectLst>
            <a:glow rad="127000">
              <a:schemeClr val="bg2">
                <a:lumMod val="90000"/>
                <a:alpha val="77000"/>
              </a:schemeClr>
            </a:glow>
            <a:softEdge rad="0"/>
          </a:effectLst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договора (соглашения),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источником финансового обеспечения которого являются средства бюджета субъекта Российской Федерации (местного бюджета)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 софинансирования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федерального бюджета,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финансовым органом субъекта Российской Федерации (муниципального образования) или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территориальным органом Федерального казначейства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45226" y="2627479"/>
            <a:ext cx="11352499" cy="1132968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22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ХХХХ  ХХ  ХХХХХХХХХХ  ХХ  ХХ  Х  ХХХ  Х</a:t>
            </a:r>
          </a:p>
          <a:p>
            <a:pPr algn="ctr"/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2843" y="4006133"/>
            <a:ext cx="11445190" cy="259168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- 4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свободные знаки, обозначаются нулями;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- 6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код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 национальных проектов (программ), соответствующий 4 - 5 разрядам кода целевой статьи расходов, в случае если расходы осуществляются не в рамках реализации национальных проектов (программ) - "00";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- 16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ИНН,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присвоенный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ГРБС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 Российской Федерации (местного бюджета);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- 18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последние две цифры года, в котором заключен договор (соглашение);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первые два разряда кода территориального органа Федерального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казначейства;</a:t>
            </a:r>
            <a:endParaRPr lang="ru-RU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разряд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код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бюджета: "2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- в отношении договора (соглашения), заключаемого главным распорядителем средств бюджета субъекта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РФ, "3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- в отношении договора (соглашения), заключаемого главным распорядителем средств местного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бюджета;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- 24 разряды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порядковый номер, присваиваемый последовательно в соответствии со сквозной нумерацией в пределах календарного года;</a:t>
            </a:r>
          </a:p>
          <a:p>
            <a:pPr algn="just"/>
            <a:r>
              <a:rPr lang="ru-RU" sz="12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 </a:t>
            </a: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разряд 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"2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- в отношении всех договоров (соглашений), за исключением договоров (соглашений) о предоставлении субсидий (гранта в форме субсидий) по поддержке отраслей промышленности и сельского </a:t>
            </a:r>
            <a:r>
              <a:rPr lang="ru-RU" sz="1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хозяйства, "8</a:t>
            </a:r>
            <a:r>
              <a:rPr lang="ru-RU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- в отношении договора (соглашения) о предоставлении субсидии (гранта в форме субсидии) по поддержке отраслей промышленности и сельского хозяйства.</a:t>
            </a:r>
          </a:p>
        </p:txBody>
      </p:sp>
      <p:sp>
        <p:nvSpPr>
          <p:cNvPr id="2" name="Левая фигурная скобка 1"/>
          <p:cNvSpPr/>
          <p:nvPr/>
        </p:nvSpPr>
        <p:spPr>
          <a:xfrm rot="16200000">
            <a:off x="2789693" y="2852837"/>
            <a:ext cx="327566" cy="792089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1567404" y="2564806"/>
            <a:ext cx="327566" cy="1368153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5015128" y="1556692"/>
            <a:ext cx="327566" cy="3384377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Левая фигурная скобка 18"/>
          <p:cNvSpPr/>
          <p:nvPr/>
        </p:nvSpPr>
        <p:spPr>
          <a:xfrm rot="16200000">
            <a:off x="10609933" y="3060235"/>
            <a:ext cx="327566" cy="432050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1186533" y="3459108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 – 4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620938" y="3468492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7 – 16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397416" y="3471606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5 – 6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10242845" y="3452410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25 разряд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0" name="Левая фигурная скобка 19"/>
          <p:cNvSpPr/>
          <p:nvPr/>
        </p:nvSpPr>
        <p:spPr>
          <a:xfrm rot="16200000">
            <a:off x="8100351" y="2883024"/>
            <a:ext cx="327566" cy="734664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1" name="Левая фигурная скобка 20"/>
          <p:cNvSpPr/>
          <p:nvPr/>
        </p:nvSpPr>
        <p:spPr>
          <a:xfrm rot="16200000">
            <a:off x="9703264" y="2716885"/>
            <a:ext cx="327566" cy="1099034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531003" y="3457114"/>
            <a:ext cx="1089306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21 разряд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647499" y="3475023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19 – 20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9317530" y="3457114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22 – 24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8" name="Левая фигурная скобка 27"/>
          <p:cNvSpPr/>
          <p:nvPr/>
        </p:nvSpPr>
        <p:spPr>
          <a:xfrm rot="16200000">
            <a:off x="8840006" y="3007082"/>
            <a:ext cx="327566" cy="483595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5" name="Левая фигурная скобка 24"/>
          <p:cNvSpPr/>
          <p:nvPr/>
        </p:nvSpPr>
        <p:spPr>
          <a:xfrm rot="16200000">
            <a:off x="7196530" y="2828807"/>
            <a:ext cx="327566" cy="840147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6606050" y="3463642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17 – 18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8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7008747"/>
      </p:ext>
    </p:extLst>
  </p:cSld>
  <p:clrMapOvr>
    <a:masterClrMapping/>
  </p:clrMapOvr>
  <p:transition spd="med" advTm="72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8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17851" y="281544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r" eaLnBrk="0" hangingPunct="0"/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Пункт 17 Порядка № 205н от 02.12.2021</a:t>
            </a:r>
            <a:endParaRPr lang="ru-RU" altLang="ru-RU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332843" y="922279"/>
            <a:ext cx="11377264" cy="1673143"/>
          </a:xfrm>
          <a:prstGeom prst="roundRect">
            <a:avLst/>
          </a:prstGeom>
          <a:gradFill>
            <a:gsLst>
              <a:gs pos="0">
                <a:schemeClr val="bg1"/>
              </a:gs>
              <a:gs pos="61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effectLst>
            <a:glow rad="127000">
              <a:schemeClr val="bg2">
                <a:lumMod val="90000"/>
                <a:alpha val="77000"/>
              </a:schemeClr>
            </a:glow>
            <a:softEdge rad="0"/>
          </a:effectLst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контракта (договора) на капитальный ремонт,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заключенный фондом капитального ремонта субъекта РФ за счет средств субсидии, взносов на капитальный ремонт,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 фондом после формирования реестровой записи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реестре договоров об оказании услуг и (или) выполнении работ по капитальному ремонту общего имущества в многоквартирном доме, заключенных заказчиками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608" y="2667431"/>
            <a:ext cx="11352499" cy="1400913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22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ХХХХХХХХХХХХХХХХХХ  ХХ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2843" y="4702836"/>
            <a:ext cx="11445190" cy="158384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- 18 разряды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соответствуют 1 - 18 разрядам уникального номера реестровой записи реестра договоров о проведении капитального ремонта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 разряды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указывается "КР".</a:t>
            </a:r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5395568" y="586064"/>
            <a:ext cx="327566" cy="6048674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Левая фигурная скобка 18"/>
          <p:cNvSpPr/>
          <p:nvPr/>
        </p:nvSpPr>
        <p:spPr>
          <a:xfrm rot="16200000">
            <a:off x="9009910" y="3190691"/>
            <a:ext cx="287801" cy="823968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4851294" y="3746576"/>
            <a:ext cx="134481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 – 18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8646734" y="3728689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19 – 20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8" name="object 9"/>
          <p:cNvSpPr/>
          <p:nvPr/>
        </p:nvSpPr>
        <p:spPr>
          <a:xfrm>
            <a:off x="9839459" y="708337"/>
            <a:ext cx="2352541" cy="5151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0712034"/>
      </p:ext>
    </p:extLst>
  </p:cSld>
  <p:clrMapOvr>
    <a:masterClrMapping/>
  </p:clrMapOvr>
  <p:transition spd="med" advTm="72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9167040" y="6494378"/>
            <a:ext cx="2742843" cy="365210"/>
          </a:xfrm>
        </p:spPr>
        <p:txBody>
          <a:bodyPr/>
          <a:lstStyle/>
          <a:p>
            <a:fld id="{500EF6E4-EEB3-4BE0-BD93-03362F727E57}" type="slidenum">
              <a:rPr lang="ru-RU" smtClean="0"/>
              <a:pPr/>
              <a:t>9</a:t>
            </a:fld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417851" y="281544"/>
            <a:ext cx="6666711" cy="433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08809" tIns="54404" rIns="108809" bIns="54404">
            <a:spAutoFit/>
          </a:bodyPr>
          <a:lstStyle/>
          <a:p>
            <a:pPr algn="r" eaLnBrk="0" hangingPunct="0"/>
            <a:r>
              <a:rPr lang="ru-RU" altLang="ru-RU" dirty="0" smtClean="0">
                <a:solidFill>
                  <a:prstClr val="black"/>
                </a:solidFill>
                <a:latin typeface="Times New Roman" pitchFamily="18" charset="0"/>
                <a:ea typeface="Open Sans Condensed" panose="020B0604020202020204" charset="0"/>
                <a:cs typeface="Times New Roman" pitchFamily="18" charset="0"/>
              </a:rPr>
              <a:t>Пункт 18 Порядка № 205н от 02.12.2021</a:t>
            </a:r>
            <a:endParaRPr lang="ru-RU" altLang="ru-RU" dirty="0">
              <a:solidFill>
                <a:prstClr val="black"/>
              </a:solidFill>
              <a:latin typeface="Times New Roman" pitchFamily="18" charset="0"/>
              <a:ea typeface="Open Sans Condensed" panose="020B0604020202020204" charset="0"/>
              <a:cs typeface="Times New Roman" pitchFamily="18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523702" y="786588"/>
            <a:ext cx="6560860" cy="0"/>
          </a:xfrm>
          <a:prstGeom prst="line">
            <a:avLst/>
          </a:prstGeom>
          <a:ln w="254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8" name="Скругленный прямоугольник 7"/>
          <p:cNvSpPr/>
          <p:nvPr/>
        </p:nvSpPr>
        <p:spPr>
          <a:xfrm>
            <a:off x="332843" y="1009311"/>
            <a:ext cx="11377264" cy="1505673"/>
          </a:xfrm>
          <a:prstGeom prst="roundRect">
            <a:avLst/>
          </a:prstGeom>
          <a:gradFill>
            <a:gsLst>
              <a:gs pos="0">
                <a:schemeClr val="bg1"/>
              </a:gs>
              <a:gs pos="61000">
                <a:schemeClr val="accent5">
                  <a:lumMod val="20000"/>
                  <a:lumOff val="80000"/>
                </a:schemeClr>
              </a:gs>
              <a:gs pos="100000">
                <a:schemeClr val="accent1">
                  <a:lumMod val="40000"/>
                  <a:lumOff val="60000"/>
                </a:schemeClr>
              </a:gs>
            </a:gsLst>
            <a:lin ang="5400000" scaled="1"/>
          </a:gradFill>
          <a:effectLst>
            <a:glow rad="127000">
              <a:schemeClr val="bg2">
                <a:lumMod val="90000"/>
                <a:alpha val="77000"/>
              </a:schemeClr>
            </a:glow>
            <a:softEdge rad="0"/>
          </a:effectLst>
          <a:scene3d>
            <a:camera prst="orthographicFront"/>
            <a:lightRig rig="threePt" dir="t"/>
          </a:scene3d>
          <a:sp3d>
            <a:bevelT/>
            <a:bevelB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Идентификатор договора на капитальный ремонт,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о котором не включается в реестр договоров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 проведении капитального ремонта,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формируется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финансовым органом субъекта Российской Федерации (муниципального образования) или </a:t>
            </a:r>
            <a:r>
              <a:rPr lang="ru-RU" sz="20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территориальным органом Федерального казначейства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7608" y="2667431"/>
            <a:ext cx="11352499" cy="1400913"/>
          </a:xfrm>
          <a:prstGeom prst="roundRect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22000">
                <a:schemeClr val="accent5">
                  <a:lumMod val="20000"/>
                  <a:lumOff val="80000"/>
                </a:schemeClr>
              </a:gs>
              <a:gs pos="100000">
                <a:schemeClr val="bg1"/>
              </a:gs>
            </a:gsLst>
            <a:lin ang="5400000" scaled="0"/>
          </a:gradFill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ХХХХХХХХХХ  ХХ  ХХ  ХХ  ХХ  ХХ</a:t>
            </a:r>
            <a:endParaRPr lang="en-US" sz="36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332843" y="4220792"/>
            <a:ext cx="11445190" cy="243925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1 - 10 разряды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идентификационный номер налогоплательщика, присвоенный заказчику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 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- 12 разряды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первые два разряда кода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ТОФК;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- 14 разряды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последние две цифры года, в котором заключен договор на капитальный ремонт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- 18 разряды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порядковый номер реестровой записи, присваиваемый последовательно в соответствии со сквозной нумерацией в рамках календарного года по каждому заказчику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algn="just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- 20 разряды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указывается "КР"</a:t>
            </a:r>
          </a:p>
        </p:txBody>
      </p:sp>
      <p:sp>
        <p:nvSpPr>
          <p:cNvPr id="16" name="Левая фигурная скобка 15"/>
          <p:cNvSpPr/>
          <p:nvPr/>
        </p:nvSpPr>
        <p:spPr>
          <a:xfrm rot="16200000">
            <a:off x="3665451" y="1915933"/>
            <a:ext cx="327566" cy="3388936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9" name="Левая фигурная скобка 18"/>
          <p:cNvSpPr/>
          <p:nvPr/>
        </p:nvSpPr>
        <p:spPr>
          <a:xfrm rot="16200000">
            <a:off x="9431439" y="3194374"/>
            <a:ext cx="287801" cy="816599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3156826" y="3773429"/>
            <a:ext cx="134481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 – 10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9364987" y="3755755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19 – 20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3" name="Левая фигурная скобка 12"/>
          <p:cNvSpPr/>
          <p:nvPr/>
        </p:nvSpPr>
        <p:spPr>
          <a:xfrm rot="16200000">
            <a:off x="8537634" y="3196953"/>
            <a:ext cx="287801" cy="816599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Левая фигурная скобка 13"/>
          <p:cNvSpPr/>
          <p:nvPr/>
        </p:nvSpPr>
        <p:spPr>
          <a:xfrm rot="16200000">
            <a:off x="7645283" y="3193959"/>
            <a:ext cx="287801" cy="816599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Левая фигурная скобка 14"/>
          <p:cNvSpPr/>
          <p:nvPr/>
        </p:nvSpPr>
        <p:spPr>
          <a:xfrm rot="16200000">
            <a:off x="6757657" y="3190586"/>
            <a:ext cx="287801" cy="816599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7" name="Левая фигурная скобка 16"/>
          <p:cNvSpPr/>
          <p:nvPr/>
        </p:nvSpPr>
        <p:spPr>
          <a:xfrm rot="16200000">
            <a:off x="5859128" y="3194374"/>
            <a:ext cx="287801" cy="816599"/>
          </a:xfrm>
          <a:prstGeom prst="leftBrac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351002" y="3758334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17 – 18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339350" y="3749153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15 – 16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305194" y="3763929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13 – 14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5251527" y="3762066"/>
            <a:ext cx="1192725" cy="29567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chemeClr val="tx1"/>
                </a:solidFill>
              </a:rPr>
              <a:t>11 – 12 разряды</a:t>
            </a:r>
            <a:endParaRPr lang="ru-RU" sz="1100" dirty="0">
              <a:solidFill>
                <a:schemeClr val="tx1"/>
              </a:solidFill>
            </a:endParaRPr>
          </a:p>
        </p:txBody>
      </p:sp>
      <p:sp>
        <p:nvSpPr>
          <p:cNvPr id="18" name="object 9"/>
          <p:cNvSpPr/>
          <p:nvPr/>
        </p:nvSpPr>
        <p:spPr>
          <a:xfrm>
            <a:off x="9812970" y="714580"/>
            <a:ext cx="2352541" cy="51515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24414242"/>
      </p:ext>
    </p:extLst>
  </p:cSld>
  <p:clrMapOvr>
    <a:masterClrMapping/>
  </p:clrMapOvr>
  <p:transition spd="med" advTm="720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1.1|1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1.1|1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1.1|1.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1.1|1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1.1|1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1.1|1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1.1|1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2|1.1|1.2"/>
</p:tagLst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11735</TotalTime>
  <Words>2003</Words>
  <Application>Microsoft Office PowerPoint</Application>
  <PresentationFormat>Произвольный</PresentationFormat>
  <Paragraphs>155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Open Sans Condensed</vt:lpstr>
      <vt:lpstr>Times New Roman</vt:lpstr>
      <vt:lpstr>Тема1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УФК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Захаров Сергей Анатольевич</dc:creator>
  <cp:lastModifiedBy>Андреева Инна Александровна</cp:lastModifiedBy>
  <cp:revision>1714</cp:revision>
  <cp:lastPrinted>2019-11-12T12:51:37Z</cp:lastPrinted>
  <dcterms:created xsi:type="dcterms:W3CDTF">2013-11-25T10:39:20Z</dcterms:created>
  <dcterms:modified xsi:type="dcterms:W3CDTF">2022-01-20T07:56:25Z</dcterms:modified>
</cp:coreProperties>
</file>