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9"/>
  </p:notesMasterIdLst>
  <p:handoutMasterIdLst>
    <p:handoutMasterId r:id="rId20"/>
  </p:handoutMasterIdLst>
  <p:sldIdLst>
    <p:sldId id="408" r:id="rId2"/>
    <p:sldId id="518" r:id="rId3"/>
    <p:sldId id="506" r:id="rId4"/>
    <p:sldId id="514" r:id="rId5"/>
    <p:sldId id="525" r:id="rId6"/>
    <p:sldId id="508" r:id="rId7"/>
    <p:sldId id="507" r:id="rId8"/>
    <p:sldId id="521" r:id="rId9"/>
    <p:sldId id="464" r:id="rId10"/>
    <p:sldId id="513" r:id="rId11"/>
    <p:sldId id="462" r:id="rId12"/>
    <p:sldId id="509" r:id="rId13"/>
    <p:sldId id="458" r:id="rId14"/>
    <p:sldId id="451" r:id="rId15"/>
    <p:sldId id="449" r:id="rId16"/>
    <p:sldId id="479" r:id="rId17"/>
    <p:sldId id="461" r:id="rId18"/>
  </p:sldIdLst>
  <p:sldSz cx="12190413" cy="6859588"/>
  <p:notesSz cx="6797675" cy="9926638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9D2036E-0403-48BB-B550-D853970117E7}">
          <p14:sldIdLst>
            <p14:sldId id="408"/>
            <p14:sldId id="518"/>
            <p14:sldId id="506"/>
            <p14:sldId id="514"/>
            <p14:sldId id="525"/>
            <p14:sldId id="508"/>
            <p14:sldId id="507"/>
            <p14:sldId id="521"/>
            <p14:sldId id="464"/>
            <p14:sldId id="513"/>
            <p14:sldId id="462"/>
            <p14:sldId id="509"/>
            <p14:sldId id="458"/>
            <p14:sldId id="451"/>
            <p14:sldId id="449"/>
            <p14:sldId id="479"/>
            <p14:sldId id="461"/>
          </p14:sldIdLst>
        </p14:section>
        <p14:section name="Раздел без заголовка" id="{189EAE23-7029-420F-9C66-D0D4777DFC1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136FDF"/>
    <a:srgbClr val="FF9933"/>
    <a:srgbClr val="FF7C80"/>
    <a:srgbClr val="FF5050"/>
    <a:srgbClr val="008000"/>
    <a:srgbClr val="866EEE"/>
    <a:srgbClr val="220E78"/>
    <a:srgbClr val="99003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6" autoAdjust="0"/>
    <p:restoredTop sz="94767" autoAdjust="0"/>
  </p:normalViewPr>
  <p:slideViewPr>
    <p:cSldViewPr>
      <p:cViewPr varScale="1">
        <p:scale>
          <a:sx n="110" d="100"/>
          <a:sy n="110" d="100"/>
        </p:scale>
        <p:origin x="720" y="108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8E8BE-CEED-4BAD-8C52-8AFECC4966AA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04F4E-ED52-4CC9-A7B7-30504C1E32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776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97" y="0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3B4AB-7BA6-4544-BD1B-2C7DADC656DE}" type="datetimeFigureOut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0" y="4715153"/>
            <a:ext cx="5439415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716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97" y="9428716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4D909-7FBC-456A-B74B-E16413905E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891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5038" y="982663"/>
            <a:ext cx="1370965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5190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6125"/>
            <a:ext cx="6607175" cy="3719513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658" y="4715194"/>
            <a:ext cx="5440360" cy="446785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5792730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6125"/>
            <a:ext cx="6607175" cy="3719513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658" y="4715194"/>
            <a:ext cx="5440360" cy="446785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6004829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8425" y="746125"/>
            <a:ext cx="6607175" cy="3719513"/>
          </a:xfrm>
          <a:ln/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658" y="4715194"/>
            <a:ext cx="5440360" cy="4467858"/>
          </a:xfrm>
          <a:noFill/>
          <a:ln/>
        </p:spPr>
        <p:txBody>
          <a:bodyPr wrap="none" anchor="ctr"/>
          <a:lstStyle/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833333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13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503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14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980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15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213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16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259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12763" y="450850"/>
            <a:ext cx="7840663" cy="4413250"/>
          </a:xfrm>
          <a:noFill/>
          <a:ln w="317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Заметки 2"/>
          <p:cNvSpPr>
            <a:spLocks noGrp="1"/>
          </p:cNvSpPr>
          <p:nvPr>
            <p:ph type="body" idx="1"/>
          </p:nvPr>
        </p:nvSpPr>
        <p:spPr bwMode="auto">
          <a:xfrm>
            <a:off x="393533" y="5141822"/>
            <a:ext cx="6306303" cy="436985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z="1000" dirty="0"/>
          </a:p>
        </p:txBody>
      </p:sp>
      <p:sp>
        <p:nvSpPr>
          <p:cNvPr id="450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91757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9175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E76A3258-6DB8-48D9-80B5-B4EA90804C26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eaLnBrk="1" hangingPunct="1"/>
              <a:t>17</a:t>
            </a:fld>
            <a:endParaRPr lang="ru-RU" alt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837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C0949B-6D7B-42EC-B7D8-551DBA3AD607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6588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8C09C-D13E-4B67-BBD1-15A107198255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315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7B9FCA-1EB2-4F38-B960-C5E4003A9A61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3396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22CA35-B707-4059-A635-BD7FE248B22F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895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1D67C8-02E7-4917-81A3-DEE567CAA3C0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9269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2012FC-7291-4D29-80F5-DE4E74BF8A62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8809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223D2-28C2-4F38-A8C3-4330EA36432A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0141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68738C-17E4-4005-8276-F74DD286289A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602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6BF161-0B70-4665-8364-0C0235DB57EA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620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341C1-366B-44E4-B578-930F8D1F57F5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651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B45E1-3584-4486-BB2C-BAAE3466C064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4829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23265" y="116659"/>
            <a:ext cx="7679854" cy="504173"/>
          </a:xfrm>
        </p:spPr>
        <p:txBody>
          <a:bodyPr>
            <a:noAutofit/>
          </a:bodyPr>
          <a:lstStyle>
            <a:lvl1pPr algn="l">
              <a:defRPr sz="32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C1128-3AEA-4CF8-B85A-98A8A28E536A}" type="datetime1">
              <a:rPr lang="ru-RU" smtClean="0"/>
              <a:pPr>
                <a:defRPr/>
              </a:pPr>
              <a:t>30.01.2022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32836-BE5D-489F-BD42-7CDC870F2A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288886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1" y="365210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1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D14D370D-A1AF-4E54-9254-69C51DE275F0}" type="datetime1">
              <a:rPr lang="ru-RU" smtClean="0"/>
              <a:pPr/>
              <a:t>30.01.2022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1.png"/><Relationship Id="rId5" Type="http://schemas.openxmlformats.org/officeDocument/2006/relationships/image" Target="../media/image9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peo.roskazna.ru/course/index.php?cateforyid=13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accent1">
                <a:lumMod val="20000"/>
                <a:lumOff val="80000"/>
              </a:schemeClr>
            </a:gs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880232" y="2072472"/>
            <a:ext cx="1000132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Утверждение заказчиками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Сведений об операциях с целевыми средствами в ГИИС «Электронный бюджет»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576636" y="5878066"/>
            <a:ext cx="4608512" cy="3383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ransition spd="med" advTm="376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54038" y="693490"/>
            <a:ext cx="9797752" cy="93610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Утверждение  Сведений государственным (муниципальным) заказчиком, получателем бюджетных средств, заказчиком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12" name="TextBox 6"/>
          <p:cNvSpPr txBox="1">
            <a:spLocks noChangeArrowheads="1"/>
          </p:cNvSpPr>
          <p:nvPr/>
        </p:nvSpPr>
        <p:spPr bwMode="auto">
          <a:xfrm>
            <a:off x="334566" y="1834071"/>
            <a:ext cx="111612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Сведений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с целевыми средствами на 20__ год и на плановый период 20__ и 20__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код формы по ОКУД 0501213) утверждена Приложением № 1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приказу Минфина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от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17.12.2021 № 214н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Порядка осуществления территориальными органами Федерального казначейства санкционирования операций со средствами участников казначейского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сопровождения» (далее – Порядок № 214н)</a:t>
            </a: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718942" y="3089181"/>
            <a:ext cx="4608512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утверждения Сведений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78501" y="4319229"/>
            <a:ext cx="4608512" cy="7147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электронном виде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18942" y="5238482"/>
            <a:ext cx="4608512" cy="125589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разрешения на самостоятельное утверждение Сведений участником казначейского сопровождения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031310" y="4319229"/>
            <a:ext cx="4608512" cy="7147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бумажном носителе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1140786"/>
      </p:ext>
    </p:extLst>
  </p:cSld>
  <p:clrMapOvr>
    <a:masterClrMapping/>
  </p:clrMapOvr>
  <p:transition spd="med" advTm="43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439022" y="304285"/>
            <a:ext cx="7506803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Последовательность действий при утверждении Сведений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39022" y="837506"/>
            <a:ext cx="7546659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1289428" y="1291047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Подать Заявку на подключение к ГИИС «Электронный бюджет»</a:t>
            </a: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полномочиями ПУР КС/Утверждение Сведений об операциях с целевыми средствами на 20__год и плановый период 20__-20__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(для утверждения Сведений в электронном виде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(форма заявки и полномочия на слайде 6)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89428" y="2349674"/>
            <a:ext cx="10656397" cy="1584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поступившие в ПУР КС ГИИС ЭБ Сведения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операциях с целевыми средствами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соответствие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(муниципального) контракта, договора (соглашения), контракта (договора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утверждении Сведений на бумажном носителе дополнительно проверить соответствие формы Сведений и правильность ее заполнения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48526" y="1363055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48526" y="2684456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289428" y="4022427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Утвердить/вернуть на доработку Сведения об операциях с целевыми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средствами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48526" y="4094435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89428" y="5111591"/>
            <a:ext cx="10656397" cy="9361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 Соблюдать сроки утверждения Сведений в соответствии с </a:t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Порядком № 214н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3863" y="5183599"/>
            <a:ext cx="792088" cy="7920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9143006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4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Сроки утверждения Сведений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76751" y="2595862"/>
            <a:ext cx="10656397" cy="112808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10-го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дня со дня поступления от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 казначейского сопровождения Сведений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 их или направляет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уведомление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отказе в утверждении с указанием причины, по которой они не могут быть утверждены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6752" y="4221882"/>
            <a:ext cx="10656397" cy="11995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позднее 10-го рабочего дня со дня поступления от участника казначейского сопровождения доработанных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утверждает их или повторно направляет головному исполнителю уведомление об отказе в утверждении сведений с указанием причины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86440" y="1495986"/>
            <a:ext cx="10656397" cy="4216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пунктом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Порядка №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14н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заказчик:</a:t>
            </a:r>
          </a:p>
        </p:txBody>
      </p:sp>
      <p:sp>
        <p:nvSpPr>
          <p:cNvPr id="15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5496191"/>
      </p:ext>
    </p:extLst>
  </p:cSld>
  <p:clrMapOvr>
    <a:masterClrMapping/>
  </p:clrMapOvr>
  <p:transition spd="med" advTm="68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EF6E4-EEB3-4BE0-BD93-03362F727E57}" type="slidenum">
              <a:rPr lang="ru-RU" smtClean="0"/>
              <a:pPr/>
              <a:t>5</a:t>
            </a:fld>
            <a:endParaRPr lang="ru-RU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Разрешение на утверждение Сведений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91905" y="2205658"/>
            <a:ext cx="10656397" cy="15841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на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утверждение Сведений  оформляется в электронном виде или при отсутствии технической возможности в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письменной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рекомендуемый образец приведен в приложении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к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 № 214н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Разрешении необходимо наличие, в том числе  срока его действия.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6752" y="4221882"/>
            <a:ext cx="10656397" cy="1368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на самостоятельное утверждение Сведений может быть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включено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 государственного контракта, контракта учреждения, соглашения, нормативного правового акта о предоставлении субсидии, договора о капитальных вложениях, договора о проведении капитального ремонта,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991905" y="1125538"/>
            <a:ext cx="10656397" cy="8536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пунктами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 8 Порядка № 214н заказчик имеет право выдать Разрешение на самостоятельное утверждение Сведений юридическим лицом: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9255404"/>
      </p:ext>
    </p:extLst>
  </p:cSld>
  <p:clrMapOvr>
    <a:masterClrMapping/>
  </p:clrMapOvr>
  <p:transition spd="med" advTm="6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3701" y="286522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Заявка на </a:t>
            </a:r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подключение </a:t>
            </a:r>
            <a:endParaRPr lang="ru-RU" altLang="ru-RU" b="1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8687494" y="3236139"/>
            <a:ext cx="2535479" cy="196066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Заполнить полномочия (только «Утверждение» и «Просмотр»)</a:t>
            </a:r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 rotWithShape="1">
          <a:blip r:embed="rId4"/>
          <a:srcRect l="31270" t="19669" r="30468" b="32155"/>
          <a:stretch/>
        </p:blipFill>
        <p:spPr bwMode="auto">
          <a:xfrm>
            <a:off x="679051" y="1007589"/>
            <a:ext cx="7864427" cy="54867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7535367" y="4797946"/>
            <a:ext cx="1152127" cy="135972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5523701" y="4797946"/>
            <a:ext cx="3163793" cy="13845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9699994"/>
      </p:ext>
    </p:extLst>
  </p:cSld>
  <p:clrMapOvr>
    <a:masterClrMapping/>
  </p:clrMapOvr>
  <p:transition spd="med" advTm="3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/>
          <p:nvPr/>
        </p:nvPicPr>
        <p:blipFill rotWithShape="1">
          <a:blip r:embed="rId4"/>
          <a:srcRect t="9079" r="12376" b="15563"/>
          <a:stretch/>
        </p:blipFill>
        <p:spPr bwMode="auto">
          <a:xfrm>
            <a:off x="600202" y="911582"/>
            <a:ext cx="10463555" cy="54705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5" name="Прямоугольник 124"/>
          <p:cNvSpPr/>
          <p:nvPr/>
        </p:nvSpPr>
        <p:spPr>
          <a:xfrm>
            <a:off x="5528255" y="34601"/>
            <a:ext cx="6666711" cy="75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Сведения об операциях с ЦС</a:t>
            </a:r>
          </a:p>
          <a:p>
            <a:pPr algn="ctr" eaLnBrk="0" hangingPunct="0"/>
            <a:r>
              <a:rPr lang="ru-RU" altLang="ru-RU" b="1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Начало работы,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пункты меню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83039" y="2878240"/>
            <a:ext cx="4068326" cy="223391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Необходимо выбрать компонент «Казначейское сопровождение»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Раздел «Предоставление и обработка сведений об операциях с целевыми средствами»</a:t>
            </a:r>
          </a:p>
          <a:p>
            <a:pPr algn="ctr"/>
            <a:endParaRPr lang="ru-RU" sz="1600" dirty="0">
              <a:solidFill>
                <a:schemeClr val="tx1"/>
              </a:solidFill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Для доступа к Сведениям открыть раздел «Все документы»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 flipV="1">
            <a:off x="2350791" y="3603988"/>
            <a:ext cx="2232248" cy="37966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9" idx="1"/>
          </p:cNvCxnSpPr>
          <p:nvPr/>
        </p:nvCxnSpPr>
        <p:spPr>
          <a:xfrm flipH="1">
            <a:off x="2710830" y="3995198"/>
            <a:ext cx="1872209" cy="849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stCxn id="9" idx="1"/>
          </p:cNvCxnSpPr>
          <p:nvPr/>
        </p:nvCxnSpPr>
        <p:spPr>
          <a:xfrm flipH="1" flipV="1">
            <a:off x="4255306" y="2021262"/>
            <a:ext cx="327733" cy="197393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177967" y="957538"/>
            <a:ext cx="1130424" cy="108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982638" y="3717826"/>
            <a:ext cx="172819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1270670" y="4653930"/>
            <a:ext cx="216024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414686" y="4941962"/>
            <a:ext cx="115212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3790950" y="1989634"/>
            <a:ext cx="720082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Скругленный прямоугольник 37"/>
          <p:cNvSpPr/>
          <p:nvPr/>
        </p:nvSpPr>
        <p:spPr>
          <a:xfrm>
            <a:off x="4511032" y="5480170"/>
            <a:ext cx="7326845" cy="10518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(*) </a:t>
            </a:r>
            <a:br>
              <a:rPr lang="ru-RU" sz="1600" b="1" dirty="0" smtClean="0">
                <a:solidFill>
                  <a:srgbClr val="FF0000"/>
                </a:solidFill>
              </a:rPr>
            </a:br>
            <a:r>
              <a:rPr lang="ru-RU" sz="1600" dirty="0" smtClean="0">
                <a:solidFill>
                  <a:srgbClr val="0000CC"/>
                </a:solidFill>
              </a:rPr>
              <a:t>Консультационная </a:t>
            </a:r>
            <a:r>
              <a:rPr lang="ru-RU" sz="1600" dirty="0">
                <a:solidFill>
                  <a:srgbClr val="0000CC"/>
                </a:solidFill>
              </a:rPr>
              <a:t>поддержка по подключению пользователей и доступу к ГИИС ЭБ осуществляется регистраторами Управления по единому телефону </a:t>
            </a:r>
            <a:br>
              <a:rPr lang="ru-RU" sz="1600" dirty="0">
                <a:solidFill>
                  <a:srgbClr val="0000CC"/>
                </a:solidFill>
              </a:rPr>
            </a:br>
            <a:r>
              <a:rPr lang="ru-RU" sz="1600" dirty="0">
                <a:solidFill>
                  <a:srgbClr val="0000CC"/>
                </a:solidFill>
              </a:rPr>
              <a:t>(8182) 60-84-16</a:t>
            </a:r>
            <a:endParaRPr lang="ru-RU" sz="1600" b="1" dirty="0">
              <a:solidFill>
                <a:srgbClr val="0000CC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9558563" y="2421358"/>
            <a:ext cx="2218053" cy="269047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Если в меню  отсутствует компонент «Казначейское сопровождение», </a:t>
            </a:r>
            <a:r>
              <a:rPr lang="ru-RU" sz="1600" dirty="0">
                <a:solidFill>
                  <a:schemeClr val="tx1"/>
                </a:solidFill>
              </a:rPr>
              <a:t>нужно обратиться в Управление и проверить подключение ролей </a:t>
            </a:r>
            <a:r>
              <a:rPr lang="ru-RU" sz="1600" dirty="0">
                <a:solidFill>
                  <a:srgbClr val="FF0000"/>
                </a:solidFill>
              </a:rPr>
              <a:t>(*)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61853"/>
      </p:ext>
    </p:extLst>
  </p:cSld>
  <p:clrMapOvr>
    <a:masterClrMapping/>
  </p:clrMapOvr>
  <p:transition spd="med" advTm="52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8" grpId="0" animBg="1"/>
      <p:bldP spid="4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4" y="2610359"/>
            <a:ext cx="10058400" cy="2237994"/>
          </a:xfrm>
          <a:prstGeom prst="rect">
            <a:avLst/>
          </a:prstGeom>
        </p:spPr>
      </p:pic>
      <p:sp>
        <p:nvSpPr>
          <p:cNvPr id="15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52" name="Прямоугольник 51"/>
          <p:cNvSpPr/>
          <p:nvPr/>
        </p:nvSpPr>
        <p:spPr>
          <a:xfrm>
            <a:off x="5523702" y="0"/>
            <a:ext cx="66667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ЦС. </a:t>
            </a:r>
          </a:p>
          <a:p>
            <a:pPr algn="ctr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213762" y="5329734"/>
            <a:ext cx="4329926" cy="106030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Из списка «Все документы» выбрать нужные Сведения и для просмотра нажать «Просмотреть»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805099" y="997798"/>
            <a:ext cx="5170575" cy="122503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</a:rPr>
              <a:t>Для выбора по фильтру: нажать «Фильтр» и заполнить необходимые параметры в соответствующем столбце, например, по статусу документа «На утверждении Заказчика»</a:t>
            </a:r>
            <a:endParaRPr lang="ru-RU" sz="1600" b="1" dirty="0">
              <a:solidFill>
                <a:srgbClr val="FF0000"/>
              </a:solidFill>
            </a:endParaRPr>
          </a:p>
        </p:txBody>
      </p:sp>
      <p:cxnSp>
        <p:nvCxnSpPr>
          <p:cNvPr id="19" name="Прямая со стрелкой 18"/>
          <p:cNvCxnSpPr>
            <a:stCxn id="12" idx="1"/>
          </p:cNvCxnSpPr>
          <p:nvPr/>
        </p:nvCxnSpPr>
        <p:spPr>
          <a:xfrm flipH="1" flipV="1">
            <a:off x="581625" y="4365898"/>
            <a:ext cx="1632137" cy="14939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12" idx="1"/>
          </p:cNvCxnSpPr>
          <p:nvPr/>
        </p:nvCxnSpPr>
        <p:spPr>
          <a:xfrm flipH="1" flipV="1">
            <a:off x="1846734" y="2997746"/>
            <a:ext cx="367028" cy="28621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22" idx="1"/>
          </p:cNvCxnSpPr>
          <p:nvPr/>
        </p:nvCxnSpPr>
        <p:spPr>
          <a:xfrm flipH="1">
            <a:off x="564727" y="1610313"/>
            <a:ext cx="240372" cy="166085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219798" y="2610359"/>
            <a:ext cx="1058983" cy="3600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17067709"/>
      </p:ext>
    </p:extLst>
  </p:cSld>
  <p:clrMapOvr>
    <a:masterClrMapping/>
  </p:clrMapOvr>
  <p:transition spd="med" advTm="70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/>
          <p:nvPr/>
        </p:nvPicPr>
        <p:blipFill rotWithShape="1">
          <a:blip r:embed="rId4"/>
          <a:srcRect l="6135" t="58632" r="49162" b="21123"/>
          <a:stretch/>
        </p:blipFill>
        <p:spPr bwMode="auto">
          <a:xfrm>
            <a:off x="372078" y="1658596"/>
            <a:ext cx="8484979" cy="25096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610" y="4521441"/>
            <a:ext cx="6686550" cy="18764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74" y="4435717"/>
            <a:ext cx="4467225" cy="2047875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523702" y="0"/>
            <a:ext cx="6666711" cy="76943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Раздел «Целевые средства»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9</a:t>
            </a:fld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037885" y="1480024"/>
            <a:ext cx="3406405" cy="205623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6671270" y="3872605"/>
            <a:ext cx="3456384" cy="71722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из Перечня направлений расходования ЦС (Приложение №3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Порядку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214н)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444289" y="870456"/>
            <a:ext cx="3062776" cy="64807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из Перечня источников поступлений ЦС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>
            <a:stCxn id="16" idx="1"/>
          </p:cNvCxnSpPr>
          <p:nvPr/>
        </p:nvCxnSpPr>
        <p:spPr>
          <a:xfrm flipH="1" flipV="1">
            <a:off x="1037886" y="3992675"/>
            <a:ext cx="5633384" cy="23854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9335566" y="993585"/>
            <a:ext cx="2520280" cy="272424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того, какой выбран код: поступлений или направлений расходования, заполняются поля с суммовыми показателями.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Стрелка вправо 24"/>
          <p:cNvSpPr/>
          <p:nvPr/>
        </p:nvSpPr>
        <p:spPr>
          <a:xfrm>
            <a:off x="9025134" y="2030587"/>
            <a:ext cx="447649" cy="258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трелка вправо 26"/>
          <p:cNvSpPr/>
          <p:nvPr/>
        </p:nvSpPr>
        <p:spPr>
          <a:xfrm>
            <a:off x="9025134" y="2463185"/>
            <a:ext cx="447649" cy="258663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трелка вправо 27"/>
          <p:cNvSpPr/>
          <p:nvPr/>
        </p:nvSpPr>
        <p:spPr>
          <a:xfrm>
            <a:off x="0" y="5590034"/>
            <a:ext cx="406574" cy="258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4878240" y="5856638"/>
            <a:ext cx="378370" cy="258663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444288" y="863846"/>
            <a:ext cx="3451117" cy="7263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из Перечня источников поступлений ЦС (Приложение № 2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Порядку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214н)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9938953"/>
      </p:ext>
    </p:extLst>
  </p:cSld>
  <p:clrMapOvr>
    <a:masterClrMapping/>
  </p:clrMapOvr>
  <p:transition spd="med" advTm="87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1" grpId="0" animBg="1"/>
      <p:bldP spid="23" grpId="0" animBg="1"/>
      <p:bldP spid="25" grpId="0" animBg="1"/>
      <p:bldP spid="27" grpId="0" animBg="1"/>
      <p:bldP spid="28" grpId="0" animBg="1"/>
      <p:bldP spid="2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523702" y="0"/>
            <a:ext cx="6666711" cy="75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Основные причины возврата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71283" y="1053530"/>
            <a:ext cx="11251219" cy="1453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</a:t>
            </a:r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оформлении заголовочной части 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 (при утверждении на бумажном носителе):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Форма Сведений, представленных на бумажном носителе не соответствует Приложению № 1 Порядка № 214н;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Форма Сведений заполнена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указаны ошибочные реквизиты участника казначейского сопровождения, заказчика,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документа-основания (номер, дата, сумма, идентификатор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53989" y="2680500"/>
            <a:ext cx="11285806" cy="12241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при заполнении табличной части 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Сведений:</a:t>
            </a:r>
          </a:p>
          <a:p>
            <a:pPr marL="342900" indent="-342900" algn="just">
              <a:buAutoNum type="arabicPeriod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табличной части должен быть указан один код поступлений (приложение № 2 к Порядку № 214н) и хотя бы один код направлений расходования (приложение № 3 к Порядку № 214н);</a:t>
            </a:r>
          </a:p>
          <a:p>
            <a:pPr marL="342900" indent="-342900" algn="just">
              <a:buAutoNum type="arabicPeriod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 код поступлений (приложение № 2 к Порядку № 214н) не соответствующий предоставленным целевым средствам.</a:t>
            </a:r>
          </a:p>
          <a:p>
            <a:pPr marL="342900" indent="-342900" algn="just">
              <a:buAutoNum type="arabicPeriod"/>
            </a:pPr>
            <a:endParaRPr 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54493" y="4044330"/>
            <a:ext cx="11286021" cy="26978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Противоречие 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НПА:</a:t>
            </a: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Сведениями предусматривается код направления расходования средств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возмещения ранее произведенных расходов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(9200, 9300) при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ГК (МК), контракте, договоре, Соглашении условий 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возмещения таких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(при этом формулировка с отлагательным условием, например: «подрядчику разрешается возмещение ранее понесенных расходов если условиями контракта предусмотрено такое возмещение» не може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рассматриваться, как наличие в контракте  условия о праве на возмещение)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отсутствие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КЦС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(0813,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0814 и 0815) для оплаты удержанных налогов, сборов и начисленных страховых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взносов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указании в Сведениях КЦС 0100 «Выплаты персоналу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Указанные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коды направления расходования целевых средств не обеспечивают выполнение целей/результата государственного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(муниципального) контракта, договора (соглашения), контракта (договора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7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7886951"/>
      </p:ext>
    </p:extLst>
  </p:cSld>
  <p:clrMapOvr>
    <a:masterClrMapping/>
  </p:clrMapOvr>
  <p:transition spd="med" advTm="71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/>
          <p:nvPr/>
        </p:nvPicPr>
        <p:blipFill rotWithShape="1">
          <a:blip r:embed="rId4"/>
          <a:srcRect l="2245" t="31927" r="19821" b="18757"/>
          <a:stretch/>
        </p:blipFill>
        <p:spPr bwMode="auto">
          <a:xfrm>
            <a:off x="550590" y="1480171"/>
            <a:ext cx="8928992" cy="26666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806" y="4222704"/>
            <a:ext cx="3857625" cy="19431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523702" y="0"/>
            <a:ext cx="6666711" cy="76943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Утверждение (отрицательный контроль)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4963" y="4764294"/>
            <a:ext cx="2015538" cy="16898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обнаружении ошибки документ можно вернуть на доработку исполнителю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11" idx="3"/>
          </p:cNvCxnSpPr>
          <p:nvPr/>
        </p:nvCxnSpPr>
        <p:spPr>
          <a:xfrm flipV="1">
            <a:off x="2120501" y="4941964"/>
            <a:ext cx="466913" cy="6672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8985677" y="815423"/>
            <a:ext cx="322779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Нажать кнопку «Утвердить/Вернуть» на верхней панели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87414" y="4764295"/>
            <a:ext cx="3672408" cy="720080"/>
          </a:xfrm>
          <a:prstGeom prst="rect">
            <a:avLst/>
          </a:prstGeom>
          <a:noFill/>
          <a:ln w="539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5" name="Прямая со стрелкой 24"/>
          <p:cNvCxnSpPr>
            <a:stCxn id="11" idx="3"/>
          </p:cNvCxnSpPr>
          <p:nvPr/>
        </p:nvCxnSpPr>
        <p:spPr>
          <a:xfrm>
            <a:off x="2120501" y="5609212"/>
            <a:ext cx="2750569" cy="1631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3" name="Стрелка вправо 3072"/>
          <p:cNvSpPr/>
          <p:nvPr/>
        </p:nvSpPr>
        <p:spPr>
          <a:xfrm>
            <a:off x="6352431" y="5013970"/>
            <a:ext cx="426970" cy="470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26147" y="358659"/>
            <a:ext cx="3227798" cy="10081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Отметить документ в статусе «На утверждении Заказчика»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645504" y="1355334"/>
            <a:ext cx="3001430" cy="207417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Рисунок 22"/>
          <p:cNvPicPr/>
          <p:nvPr/>
        </p:nvPicPr>
        <p:blipFill rotWithShape="1">
          <a:blip r:embed="rId6"/>
          <a:srcRect l="2405" t="31642" r="19660" b="30445"/>
          <a:stretch/>
        </p:blipFill>
        <p:spPr bwMode="auto">
          <a:xfrm>
            <a:off x="6779400" y="4365898"/>
            <a:ext cx="5130483" cy="17999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26" name="Прямая со стрелкой 25"/>
          <p:cNvCxnSpPr>
            <a:stCxn id="18" idx="1"/>
          </p:cNvCxnSpPr>
          <p:nvPr/>
        </p:nvCxnSpPr>
        <p:spPr>
          <a:xfrm flipH="1">
            <a:off x="7484962" y="1319479"/>
            <a:ext cx="1500715" cy="31397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9938953"/>
      </p:ext>
    </p:extLst>
  </p:cSld>
  <p:clrMapOvr>
    <a:masterClrMapping/>
  </p:clrMapOvr>
  <p:transition spd="med" advTm="797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  <p:bldP spid="10" grpId="0" animBg="1"/>
      <p:bldP spid="3073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/>
          <p:nvPr/>
        </p:nvPicPr>
        <p:blipFill rotWithShape="1">
          <a:blip r:embed="rId4"/>
          <a:srcRect l="2245" t="31357" r="19981" b="30444"/>
          <a:stretch/>
        </p:blipFill>
        <p:spPr bwMode="auto">
          <a:xfrm>
            <a:off x="2097580" y="4275666"/>
            <a:ext cx="8606138" cy="25325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046" y="1701896"/>
            <a:ext cx="3857625" cy="1943100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5523702" y="0"/>
            <a:ext cx="6666711" cy="76943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операциях с ЦС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Утверждение (положительный контроль)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01886" y="1955160"/>
            <a:ext cx="2468984" cy="14026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положительном результате контроля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1" idx="3"/>
          </p:cNvCxnSpPr>
          <p:nvPr/>
        </p:nvCxnSpPr>
        <p:spPr>
          <a:xfrm>
            <a:off x="3070870" y="2656473"/>
            <a:ext cx="2952328" cy="7013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трелка вниз 14"/>
          <p:cNvSpPr/>
          <p:nvPr/>
        </p:nvSpPr>
        <p:spPr>
          <a:xfrm>
            <a:off x="5256610" y="3685732"/>
            <a:ext cx="766588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646934" y="5734050"/>
            <a:ext cx="160967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9335566" y="1429811"/>
            <a:ext cx="2468984" cy="140262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Фонарные группы при положительном контроле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Прямая со стрелкой 17"/>
          <p:cNvCxnSpPr>
            <a:stCxn id="14" idx="2"/>
          </p:cNvCxnSpPr>
          <p:nvPr/>
        </p:nvCxnSpPr>
        <p:spPr>
          <a:xfrm flipH="1">
            <a:off x="7895406" y="2832437"/>
            <a:ext cx="2674652" cy="30456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8512671" y="2832437"/>
            <a:ext cx="2057387" cy="304562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1994594"/>
      </p:ext>
    </p:extLst>
  </p:cSld>
  <p:clrMapOvr>
    <a:masterClrMapping/>
  </p:clrMapOvr>
  <p:transition spd="med" advTm="75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20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/>
          <p:nvPr/>
        </p:nvPicPr>
        <p:blipFill rotWithShape="1">
          <a:blip r:embed="rId4"/>
          <a:srcRect t="18158" r="15941" b="20488"/>
          <a:stretch/>
        </p:blipFill>
        <p:spPr bwMode="auto">
          <a:xfrm>
            <a:off x="702331" y="1265505"/>
            <a:ext cx="9425323" cy="52288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751390" y="3069754"/>
            <a:ext cx="648072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6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79382" y="3717826"/>
            <a:ext cx="648072" cy="338550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6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694333" y="4124233"/>
            <a:ext cx="336942" cy="276995"/>
          </a:xfrm>
          <a:prstGeom prst="rect">
            <a:avLst/>
          </a:prstGeom>
          <a:noFill/>
        </p:spPr>
        <p:txBody>
          <a:bodyPr wrap="non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51790" y="3501802"/>
            <a:ext cx="831885" cy="276995"/>
          </a:xfrm>
          <a:prstGeom prst="rect">
            <a:avLst/>
          </a:prstGeom>
          <a:noFill/>
        </p:spPr>
        <p:txBody>
          <a:bodyPr wrap="square" lIns="91435" tIns="45718" rIns="91435" bIns="45718" rtlCol="0">
            <a:spAutoFit/>
          </a:bodyPr>
          <a:lstStyle/>
          <a:p>
            <a:r>
              <a:rPr lang="ru-RU" sz="1200" b="1" dirty="0">
                <a:solidFill>
                  <a:prstClr val="white"/>
                </a:solidFill>
              </a:rPr>
              <a:t>ГК</a:t>
            </a:r>
          </a:p>
        </p:txBody>
      </p:sp>
      <p:sp>
        <p:nvSpPr>
          <p:cNvPr id="36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523702" y="0"/>
            <a:ext cx="6666711" cy="769415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Почтовые уведомления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Пункты меню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099609" y="952943"/>
            <a:ext cx="4143404" cy="157163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меню «Справочники»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/>
          <p:cNvCxnSpPr>
            <a:stCxn id="16" idx="2"/>
          </p:cNvCxnSpPr>
          <p:nvPr/>
        </p:nvCxnSpPr>
        <p:spPr>
          <a:xfrm flipH="1">
            <a:off x="2158761" y="2524579"/>
            <a:ext cx="2012550" cy="317715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7095338" y="2524579"/>
            <a:ext cx="4143404" cy="185738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«Почтовые уведомления» позволяет настроить получение уведомлений о поступивших на лицевой счет документах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8728371" y="4401228"/>
            <a:ext cx="438670" cy="123981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1342678" y="5723360"/>
            <a:ext cx="751999" cy="1069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1094546" y="3734684"/>
            <a:ext cx="1224136" cy="202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 advTm="33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523702" y="334477"/>
            <a:ext cx="6619389" cy="446250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Почтовые уведомления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670" y="1084171"/>
            <a:ext cx="10058400" cy="485225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524098" y="2215621"/>
            <a:ext cx="3143272" cy="128588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из справочника документ «Сведения об операциях с ЦС»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 стрелкой 8"/>
          <p:cNvCxnSpPr>
            <a:stCxn id="6" idx="1"/>
          </p:cNvCxnSpPr>
          <p:nvPr/>
        </p:nvCxnSpPr>
        <p:spPr>
          <a:xfrm rot="10800000" flipV="1">
            <a:off x="4809322" y="2858563"/>
            <a:ext cx="3714776" cy="357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8615486" y="3839617"/>
            <a:ext cx="3143272" cy="128588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Добавить получателей уведомлений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 стрелкой 14"/>
          <p:cNvCxnSpPr>
            <a:stCxn id="14" idx="1"/>
          </p:cNvCxnSpPr>
          <p:nvPr/>
        </p:nvCxnSpPr>
        <p:spPr>
          <a:xfrm rot="10800000">
            <a:off x="2757570" y="3839617"/>
            <a:ext cx="5857916" cy="64294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727054" y="2893065"/>
            <a:ext cx="1164963" cy="216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«Общество»</a:t>
            </a:r>
            <a:endParaRPr lang="ru-RU" sz="12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22642" y="5423137"/>
            <a:ext cx="3452222" cy="1156228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отмены получения уведомлений необходимо заполнить дату окончания действия записи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 стрелкой 15"/>
          <p:cNvCxnSpPr>
            <a:stCxn id="13" idx="1"/>
          </p:cNvCxnSpPr>
          <p:nvPr/>
        </p:nvCxnSpPr>
        <p:spPr>
          <a:xfrm flipH="1" flipV="1">
            <a:off x="5231110" y="5738880"/>
            <a:ext cx="3291532" cy="2623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 advTm="59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3702" y="334477"/>
            <a:ext cx="6619389" cy="446250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Почтовые уведомления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46" y="1557586"/>
            <a:ext cx="10058400" cy="481191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881288" y="3929860"/>
            <a:ext cx="3143272" cy="171451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поля «Электронная почта» и «ФИО пользователя», сохранить изменения и закрыть окно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stCxn id="6" idx="1"/>
          </p:cNvCxnSpPr>
          <p:nvPr/>
        </p:nvCxnSpPr>
        <p:spPr>
          <a:xfrm rot="10800000" flipV="1">
            <a:off x="5952330" y="4787116"/>
            <a:ext cx="2928958" cy="107157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6" idx="1"/>
          </p:cNvCxnSpPr>
          <p:nvPr/>
        </p:nvCxnSpPr>
        <p:spPr>
          <a:xfrm rot="10800000" flipV="1">
            <a:off x="7166776" y="4787116"/>
            <a:ext cx="1714512" cy="1143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6" idx="1"/>
          </p:cNvCxnSpPr>
          <p:nvPr/>
        </p:nvCxnSpPr>
        <p:spPr>
          <a:xfrm rot="10800000">
            <a:off x="6166644" y="2858290"/>
            <a:ext cx="2714644" cy="192882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6952462" y="1286654"/>
            <a:ext cx="3143272" cy="714380"/>
          </a:xfrm>
          <a:prstGeom prst="roundRect">
            <a:avLst/>
          </a:prstGeom>
          <a:solidFill>
            <a:schemeClr val="accent1">
              <a:lumMod val="20000"/>
              <a:lumOff val="80000"/>
              <a:alpha val="6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Актуализировать запись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>
            <a:stCxn id="25" idx="1"/>
          </p:cNvCxnSpPr>
          <p:nvPr/>
        </p:nvCxnSpPr>
        <p:spPr>
          <a:xfrm rot="10800000" flipV="1">
            <a:off x="2523306" y="1643844"/>
            <a:ext cx="4429156" cy="35719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4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 advTm="292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23702" y="334477"/>
            <a:ext cx="6619389" cy="446250"/>
          </a:xfrm>
          <a:prstGeom prst="rect">
            <a:avLst/>
          </a:prstGeom>
        </p:spPr>
        <p:txBody>
          <a:bodyPr wrap="square" lIns="121895" tIns="60947" rIns="121895" bIns="60947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Техподдержка</a:t>
            </a:r>
            <a:endParaRPr lang="ru-RU" b="1" dirty="0">
              <a:latin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8728" y="3929860"/>
            <a:ext cx="2714644" cy="27860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возникновении нештатной ситуации в левом нижнем углу любого окна можно нажать «Сообщить о проблеме», заполнить форму обращения, приложить снимки экрана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Прямая со стрелкой 6"/>
          <p:cNvCxnSpPr>
            <a:stCxn id="6" idx="0"/>
          </p:cNvCxnSpPr>
          <p:nvPr/>
        </p:nvCxnSpPr>
        <p:spPr>
          <a:xfrm rot="5400000" flipH="1" flipV="1">
            <a:off x="1344579" y="3608389"/>
            <a:ext cx="642942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8728" y="2786852"/>
            <a:ext cx="2962445" cy="45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22" y="1496242"/>
            <a:ext cx="5076825" cy="5219700"/>
          </a:xfrm>
          <a:prstGeom prst="rect">
            <a:avLst/>
          </a:prstGeom>
        </p:spPr>
      </p:pic>
      <p:sp>
        <p:nvSpPr>
          <p:cNvPr id="3" name="Стрелка вправо 2"/>
          <p:cNvSpPr/>
          <p:nvPr/>
        </p:nvSpPr>
        <p:spPr>
          <a:xfrm>
            <a:off x="3457677" y="2856295"/>
            <a:ext cx="936104" cy="31907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767614" y="2205658"/>
            <a:ext cx="2233969" cy="36724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 подробно описать возникшую проблему, указать адрес электронной почты и телефон, добавить снимки экрана с возникшей ошибкой, отправить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11" idx="1"/>
          </p:cNvCxnSpPr>
          <p:nvPr/>
        </p:nvCxnSpPr>
        <p:spPr>
          <a:xfrm flipH="1" flipV="1">
            <a:off x="7751392" y="2982434"/>
            <a:ext cx="2016222" cy="10594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11" idx="1"/>
          </p:cNvCxnSpPr>
          <p:nvPr/>
        </p:nvCxnSpPr>
        <p:spPr>
          <a:xfrm flipH="1" flipV="1">
            <a:off x="7751392" y="3789834"/>
            <a:ext cx="2016222" cy="2520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stCxn id="11" idx="1"/>
          </p:cNvCxnSpPr>
          <p:nvPr/>
        </p:nvCxnSpPr>
        <p:spPr>
          <a:xfrm flipH="1">
            <a:off x="7751391" y="4041862"/>
            <a:ext cx="2016223" cy="23896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1" idx="1"/>
          </p:cNvCxnSpPr>
          <p:nvPr/>
        </p:nvCxnSpPr>
        <p:spPr>
          <a:xfrm flipH="1">
            <a:off x="6743278" y="4041862"/>
            <a:ext cx="3024336" cy="176419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11" idx="1"/>
          </p:cNvCxnSpPr>
          <p:nvPr/>
        </p:nvCxnSpPr>
        <p:spPr>
          <a:xfrm flipH="1">
            <a:off x="8247871" y="4041862"/>
            <a:ext cx="1519743" cy="226825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23" name="Рисунок 22"/>
          <p:cNvPicPr/>
          <p:nvPr/>
        </p:nvPicPr>
        <p:blipFill rotWithShape="1">
          <a:blip r:embed="rId6"/>
          <a:srcRect l="24952" t="7697" r="63021" b="86032"/>
          <a:stretch/>
        </p:blipFill>
        <p:spPr bwMode="auto">
          <a:xfrm>
            <a:off x="308727" y="1742229"/>
            <a:ext cx="2962445" cy="7514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5990223"/>
      </p:ext>
    </p:extLst>
  </p:cSld>
  <p:clrMapOvr>
    <a:masterClrMapping/>
  </p:clrMapOvr>
  <p:transition spd="med" advTm="727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0670" y="2421682"/>
            <a:ext cx="9433048" cy="30008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136FDF"/>
            </a:solidFill>
          </a:ln>
        </p:spPr>
        <p:txBody>
          <a:bodyPr wrap="square">
            <a:spAutoFit/>
          </a:bodyPr>
          <a:lstStyle/>
          <a:p>
            <a:pPr marL="360000"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1400" b="1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Обучающие материалы </a:t>
            </a:r>
            <a:r>
              <a:rPr lang="ru-RU" sz="1400" b="1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работе в ПУР КС ГИИС </a:t>
            </a:r>
            <a:r>
              <a:rPr lang="ru-RU" sz="1400" b="1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ЭБ: </a:t>
            </a:r>
          </a:p>
          <a:p>
            <a:pPr marL="3600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Ознакомиться </a:t>
            </a: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обучающими </a:t>
            </a: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материалами по работе в ПУР КС ГИИС ЭБ можно </a:t>
            </a: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официальном сайте Федерального казначейства (www.roskazna.ru) в информационно-телекоммуникационной сети «Интернет</a:t>
            </a: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»:</a:t>
            </a:r>
            <a:endParaRPr lang="ru-RU" sz="1400" kern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«ГИС/ Электронный бюджет/Подключение к системе»;</a:t>
            </a:r>
          </a:p>
          <a:p>
            <a:pPr marL="360000"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1400" kern="1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«ГИС/ Электронный </a:t>
            </a: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бюджет/Управление расходами/Казначейское сопровождение»;</a:t>
            </a:r>
            <a:endParaRPr lang="ru-RU" sz="1400" kern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00" algn="just">
              <a:lnSpc>
                <a:spcPct val="150000"/>
              </a:lnSpc>
              <a:spcAft>
                <a:spcPts val="0"/>
              </a:spcAft>
            </a:pP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Обучение по курсу «Подсистема управления расходами государственной интегрированной информационной системы управления общественными финансами «Электронный бюджет» в части казначейского сопровождения» доступно на портале Федерального казначейства по электронному обучению по адресу: </a:t>
            </a:r>
            <a:r>
              <a:rPr lang="en-US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</a:t>
            </a: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:</a:t>
            </a:r>
            <a:r>
              <a:rPr lang="en-US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//peo.roskazna.ru/course/</a:t>
            </a:r>
            <a:r>
              <a:rPr lang="en-US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index.php</a:t>
            </a: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?</a:t>
            </a:r>
            <a:r>
              <a:rPr lang="en-US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cateforyid</a:t>
            </a:r>
            <a:r>
              <a:rPr lang="ru-RU" sz="1400" kern="1000" dirty="0" smtClean="0"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=13</a:t>
            </a:r>
            <a:endParaRPr lang="ru-RU" sz="1400" kern="1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7333018"/>
      </p:ext>
    </p:extLst>
  </p:cSld>
  <p:clrMapOvr>
    <a:masterClrMapping/>
  </p:clrMapOvr>
  <p:transition spd="med" advTm="4784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4|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1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1|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4|1.7|1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3|1.3|1.5|1|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8|1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2|1.5|1|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0.6|1.3|0.6|0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|0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1"/>
</p:tagLst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11776</TotalTime>
  <Words>1144</Words>
  <Application>Microsoft Office PowerPoint</Application>
  <PresentationFormat>Произвольный</PresentationFormat>
  <Paragraphs>119</Paragraphs>
  <Slides>17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Open Sans Condensed</vt:lpstr>
      <vt:lpstr>Times New Roman</vt:lpstr>
      <vt:lpstr>Тема1</vt:lpstr>
      <vt:lpstr>Презентация PowerPoint</vt:lpstr>
      <vt:lpstr>Утверждение  Сведений государственным (муниципальным) заказчиком, получателем бюджетных средств, заказчиком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Захаров Сергей Анатольевич</dc:creator>
  <cp:lastModifiedBy>Ульянова Галина Валерьевна</cp:lastModifiedBy>
  <cp:revision>1710</cp:revision>
  <cp:lastPrinted>2019-11-12T12:51:37Z</cp:lastPrinted>
  <dcterms:created xsi:type="dcterms:W3CDTF">2013-11-25T10:39:20Z</dcterms:created>
  <dcterms:modified xsi:type="dcterms:W3CDTF">2022-01-30T09:31:19Z</dcterms:modified>
</cp:coreProperties>
</file>